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2.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3.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4.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5.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4" r:id="rId1"/>
  </p:sldMasterIdLst>
  <p:notesMasterIdLst>
    <p:notesMasterId r:id="rId23"/>
  </p:notesMasterIdLst>
  <p:sldIdLst>
    <p:sldId id="256" r:id="rId2"/>
    <p:sldId id="450" r:id="rId3"/>
    <p:sldId id="473" r:id="rId4"/>
    <p:sldId id="469" r:id="rId5"/>
    <p:sldId id="484" r:id="rId6"/>
    <p:sldId id="462" r:id="rId7"/>
    <p:sldId id="467" r:id="rId8"/>
    <p:sldId id="485" r:id="rId9"/>
    <p:sldId id="483" r:id="rId10"/>
    <p:sldId id="445" r:id="rId11"/>
    <p:sldId id="470" r:id="rId12"/>
    <p:sldId id="472" r:id="rId13"/>
    <p:sldId id="410" r:id="rId14"/>
    <p:sldId id="411" r:id="rId15"/>
    <p:sldId id="471" r:id="rId16"/>
    <p:sldId id="466" r:id="rId17"/>
    <p:sldId id="480" r:id="rId18"/>
    <p:sldId id="481" r:id="rId19"/>
    <p:sldId id="482" r:id="rId20"/>
    <p:sldId id="428" r:id="rId21"/>
    <p:sldId id="429"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uang Raelene" initials="HR" lastIdx="4" clrIdx="0">
    <p:extLst>
      <p:ext uri="{19B8F6BF-5375-455C-9EA6-DF929625EA0E}">
        <p15:presenceInfo xmlns:p15="http://schemas.microsoft.com/office/powerpoint/2012/main" userId="1840dcd7c76d7f22"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695" autoAdjust="0"/>
    <p:restoredTop sz="96327"/>
  </p:normalViewPr>
  <p:slideViewPr>
    <p:cSldViewPr snapToGrid="0">
      <p:cViewPr>
        <p:scale>
          <a:sx n="132" d="100"/>
          <a:sy n="132" d="100"/>
        </p:scale>
        <p:origin x="-1352" y="32"/>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10.xml"/><Relationship Id="rId1" Type="http://schemas.microsoft.com/office/2011/relationships/chartStyle" Target="style10.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C:\Users\pr9\Desktop\G28-Research%20data\&#24037;&#20316;&#31807;1.xlsx"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file:///C:\Users\pr9\Desktop\G28-Research%20data\&#24037;&#20316;&#31807;1.xlsx" TargetMode="External"/><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cap="none" spc="0" normalizeH="0" baseline="0">
                <a:solidFill>
                  <a:schemeClr val="dk1">
                    <a:lumMod val="50000"/>
                    <a:lumOff val="50000"/>
                  </a:schemeClr>
                </a:solidFill>
                <a:latin typeface="+mj-lt"/>
                <a:ea typeface="+mj-ea"/>
                <a:cs typeface="+mj-cs"/>
              </a:defRPr>
            </a:pPr>
            <a:r>
              <a:rPr lang="en-US" dirty="0"/>
              <a:t>Balanced</a:t>
            </a:r>
            <a:r>
              <a:rPr lang="en-US" baseline="0" dirty="0"/>
              <a:t> Dataset</a:t>
            </a:r>
            <a:endParaRPr lang="en-US" dirty="0"/>
          </a:p>
        </c:rich>
      </c:tx>
      <c:overlay val="0"/>
      <c:spPr>
        <a:noFill/>
        <a:ln>
          <a:noFill/>
        </a:ln>
        <a:effectLst/>
      </c:spPr>
      <c:txPr>
        <a:bodyPr rot="0" spcFirstLastPara="1" vertOverflow="ellipsis" vert="horz" wrap="square" anchor="ctr" anchorCtr="1"/>
        <a:lstStyle/>
        <a:p>
          <a:pPr>
            <a:defRPr sz="2128" b="1" i="0" u="none" strike="noStrike" kern="1200" cap="none" spc="0" normalizeH="0" baseline="0">
              <a:solidFill>
                <a:schemeClr val="dk1">
                  <a:lumMod val="50000"/>
                  <a:lumOff val="50000"/>
                </a:schemeClr>
              </a:solidFill>
              <a:latin typeface="+mj-lt"/>
              <a:ea typeface="+mj-ea"/>
              <a:cs typeface="+mj-cs"/>
            </a:defRPr>
          </a:pPr>
          <a:endParaRPr lang="en-US"/>
        </a:p>
      </c:txPr>
    </c:title>
    <c:autoTitleDeleted val="0"/>
    <c:plotArea>
      <c:layout/>
      <c:barChart>
        <c:barDir val="col"/>
        <c:grouping val="stacked"/>
        <c:varyColors val="0"/>
        <c:ser>
          <c:idx val="0"/>
          <c:order val="0"/>
          <c:tx>
            <c:strRef>
              <c:f>Sheet1!$B$1</c:f>
              <c:strCache>
                <c:ptCount val="1"/>
                <c:pt idx="0">
                  <c:v>Original</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dk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dk1">
                          <a:lumMod val="35000"/>
                          <a:lumOff val="65000"/>
                        </a:schemeClr>
                      </a:solidFill>
                      <a:round/>
                    </a:ln>
                    <a:effectLst/>
                  </c:spPr>
                </c15:leaderLines>
              </c:ext>
            </c:extLst>
          </c:dLbls>
          <c:cat>
            <c:strRef>
              <c:f>Sheet1!$A$2:$A$3</c:f>
              <c:strCache>
                <c:ptCount val="2"/>
                <c:pt idx="0">
                  <c:v>Successful</c:v>
                </c:pt>
                <c:pt idx="1">
                  <c:v>Unsuccessful</c:v>
                </c:pt>
              </c:strCache>
            </c:strRef>
          </c:cat>
          <c:val>
            <c:numRef>
              <c:f>Sheet1!$B$2:$B$3</c:f>
              <c:numCache>
                <c:formatCode>General</c:formatCode>
                <c:ptCount val="2"/>
                <c:pt idx="0">
                  <c:v>1760</c:v>
                </c:pt>
                <c:pt idx="1">
                  <c:v>3387</c:v>
                </c:pt>
              </c:numCache>
            </c:numRef>
          </c:val>
          <c:extLst>
            <c:ext xmlns:c16="http://schemas.microsoft.com/office/drawing/2014/chart" uri="{C3380CC4-5D6E-409C-BE32-E72D297353CC}">
              <c16:uniqueId val="{00000000-2423-C248-8024-31621FC7330C}"/>
            </c:ext>
          </c:extLst>
        </c:ser>
        <c:ser>
          <c:idx val="1"/>
          <c:order val="1"/>
          <c:tx>
            <c:strRef>
              <c:f>Sheet1!$C$1</c:f>
              <c:strCache>
                <c:ptCount val="1"/>
                <c:pt idx="0">
                  <c:v>Duplicate</c:v>
                </c:pt>
              </c:strCache>
            </c:strRef>
          </c:tx>
          <c:spPr>
            <a:solidFill>
              <a:schemeClr val="accent3"/>
            </a:solidFill>
            <a:ln>
              <a:noFill/>
            </a:ln>
            <a:effectLst/>
          </c:spPr>
          <c:invertIfNegative val="0"/>
          <c:dLbls>
            <c:dLbl>
              <c:idx val="1"/>
              <c:delete val="1"/>
              <c:extLst>
                <c:ext xmlns:c15="http://schemas.microsoft.com/office/drawing/2012/chart" uri="{CE6537A1-D6FC-4f65-9D91-7224C49458BB}"/>
                <c:ext xmlns:c16="http://schemas.microsoft.com/office/drawing/2014/chart" uri="{C3380CC4-5D6E-409C-BE32-E72D297353CC}">
                  <c16:uniqueId val="{00000004-2423-C248-8024-31621FC7330C}"/>
                </c:ext>
              </c:extLst>
            </c:dLbl>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dk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dk1">
                          <a:lumMod val="35000"/>
                          <a:lumOff val="65000"/>
                        </a:schemeClr>
                      </a:solidFill>
                      <a:round/>
                    </a:ln>
                    <a:effectLst/>
                  </c:spPr>
                </c15:leaderLines>
              </c:ext>
            </c:extLst>
          </c:dLbls>
          <c:cat>
            <c:strRef>
              <c:f>Sheet1!$A$2:$A$3</c:f>
              <c:strCache>
                <c:ptCount val="2"/>
                <c:pt idx="0">
                  <c:v>Successful</c:v>
                </c:pt>
                <c:pt idx="1">
                  <c:v>Unsuccessful</c:v>
                </c:pt>
              </c:strCache>
            </c:strRef>
          </c:cat>
          <c:val>
            <c:numRef>
              <c:f>Sheet1!$C$2:$C$3</c:f>
              <c:numCache>
                <c:formatCode>General</c:formatCode>
                <c:ptCount val="2"/>
                <c:pt idx="0">
                  <c:v>1760</c:v>
                </c:pt>
                <c:pt idx="1">
                  <c:v>0</c:v>
                </c:pt>
              </c:numCache>
            </c:numRef>
          </c:val>
          <c:extLst>
            <c:ext xmlns:c16="http://schemas.microsoft.com/office/drawing/2014/chart" uri="{C3380CC4-5D6E-409C-BE32-E72D297353CC}">
              <c16:uniqueId val="{00000001-2423-C248-8024-31621FC7330C}"/>
            </c:ext>
          </c:extLst>
        </c:ser>
        <c:dLbls>
          <c:dLblPos val="ctr"/>
          <c:showLegendKey val="0"/>
          <c:showVal val="1"/>
          <c:showCatName val="0"/>
          <c:showSerName val="0"/>
          <c:showPercent val="0"/>
          <c:showBubbleSize val="0"/>
        </c:dLbls>
        <c:gapWidth val="80"/>
        <c:overlap val="100"/>
        <c:axId val="1749814431"/>
        <c:axId val="1821355551"/>
      </c:barChart>
      <c:catAx>
        <c:axId val="1749814431"/>
        <c:scaling>
          <c:orientation val="minMax"/>
        </c:scaling>
        <c:delete val="0"/>
        <c:axPos val="b"/>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197" b="0" i="0" u="none" strike="noStrike" kern="1200" cap="none" spc="0" normalizeH="0" baseline="0">
                <a:solidFill>
                  <a:schemeClr val="dk1">
                    <a:lumMod val="65000"/>
                    <a:lumOff val="35000"/>
                  </a:schemeClr>
                </a:solidFill>
                <a:latin typeface="+mn-lt"/>
                <a:ea typeface="+mn-ea"/>
                <a:cs typeface="+mn-cs"/>
              </a:defRPr>
            </a:pPr>
            <a:endParaRPr lang="en-US"/>
          </a:p>
        </c:txPr>
        <c:crossAx val="1821355551"/>
        <c:crosses val="autoZero"/>
        <c:auto val="1"/>
        <c:lblAlgn val="ctr"/>
        <c:lblOffset val="100"/>
        <c:noMultiLvlLbl val="0"/>
      </c:catAx>
      <c:valAx>
        <c:axId val="1821355551"/>
        <c:scaling>
          <c:orientation val="minMax"/>
        </c:scaling>
        <c:delete val="0"/>
        <c:axPos val="l"/>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dk1">
                    <a:lumMod val="65000"/>
                    <a:lumOff val="35000"/>
                  </a:schemeClr>
                </a:solidFill>
                <a:latin typeface="+mn-lt"/>
                <a:ea typeface="+mn-ea"/>
                <a:cs typeface="+mn-cs"/>
              </a:defRPr>
            </a:pPr>
            <a:endParaRPr lang="en-US"/>
          </a:p>
        </c:txPr>
        <c:crossAx val="1749814431"/>
        <c:crosses val="autoZero"/>
        <c:crossBetween val="between"/>
      </c:valAx>
      <c:spPr>
        <a:pattFill prst="ltDnDiag">
          <a:fgClr>
            <a:schemeClr val="dk1">
              <a:lumMod val="15000"/>
              <a:lumOff val="85000"/>
            </a:schemeClr>
          </a:fgClr>
          <a:bgClr>
            <a:schemeClr val="lt1"/>
          </a:bgClr>
        </a:patt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a:t>Training Runtimes</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Sheet1!$B$1</c:f>
              <c:strCache>
                <c:ptCount val="1"/>
                <c:pt idx="0">
                  <c:v>Runtimes (per second)</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Logistic</c:v>
                </c:pt>
                <c:pt idx="1">
                  <c:v>SVM</c:v>
                </c:pt>
                <c:pt idx="2">
                  <c:v>Random Forest</c:v>
                </c:pt>
                <c:pt idx="3">
                  <c:v>DNN</c:v>
                </c:pt>
              </c:strCache>
            </c:strRef>
          </c:cat>
          <c:val>
            <c:numRef>
              <c:f>Sheet1!$B$2:$B$5</c:f>
              <c:numCache>
                <c:formatCode>0.00</c:formatCode>
                <c:ptCount val="4"/>
                <c:pt idx="0">
                  <c:v>17.568200000000001</c:v>
                </c:pt>
                <c:pt idx="1">
                  <c:v>2.1877</c:v>
                </c:pt>
                <c:pt idx="2">
                  <c:v>0.80249999999999999</c:v>
                </c:pt>
                <c:pt idx="3">
                  <c:v>844.89</c:v>
                </c:pt>
              </c:numCache>
            </c:numRef>
          </c:val>
          <c:smooth val="0"/>
          <c:extLst>
            <c:ext xmlns:c16="http://schemas.microsoft.com/office/drawing/2014/chart" uri="{C3380CC4-5D6E-409C-BE32-E72D297353CC}">
              <c16:uniqueId val="{00000000-69D7-DE45-AFA4-3C3F1D5A9E44}"/>
            </c:ext>
          </c:extLst>
        </c:ser>
        <c:dLbls>
          <c:dLblPos val="t"/>
          <c:showLegendKey val="0"/>
          <c:showVal val="1"/>
          <c:showCatName val="0"/>
          <c:showSerName val="0"/>
          <c:showPercent val="0"/>
          <c:showBubbleSize val="0"/>
        </c:dLbls>
        <c:marker val="1"/>
        <c:smooth val="0"/>
        <c:axId val="1878644447"/>
        <c:axId val="1414716575"/>
      </c:lineChart>
      <c:catAx>
        <c:axId val="187864444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414716575"/>
        <c:crosses val="autoZero"/>
        <c:auto val="1"/>
        <c:lblAlgn val="ctr"/>
        <c:lblOffset val="100"/>
        <c:noMultiLvlLbl val="0"/>
      </c:catAx>
      <c:valAx>
        <c:axId val="1414716575"/>
        <c:scaling>
          <c:orientation val="minMax"/>
        </c:scaling>
        <c:delete val="0"/>
        <c:axPos val="l"/>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dirty="0"/>
                  <a:t>seconds</a:t>
                </a:r>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878644447"/>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dk1"/>
      </a:solid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cap="none" spc="0" normalizeH="0" baseline="0">
                <a:solidFill>
                  <a:schemeClr val="dk1">
                    <a:lumMod val="50000"/>
                    <a:lumOff val="50000"/>
                  </a:schemeClr>
                </a:solidFill>
                <a:latin typeface="+mj-lt"/>
                <a:ea typeface="+mj-ea"/>
                <a:cs typeface="+mj-cs"/>
              </a:defRPr>
            </a:pPr>
            <a:r>
              <a:rPr lang="en-US" dirty="0"/>
              <a:t>Original</a:t>
            </a:r>
            <a:r>
              <a:rPr lang="en-US" baseline="0" dirty="0"/>
              <a:t> Dataset</a:t>
            </a:r>
            <a:endParaRPr lang="en-US" dirty="0"/>
          </a:p>
        </c:rich>
      </c:tx>
      <c:overlay val="0"/>
      <c:spPr>
        <a:noFill/>
        <a:ln>
          <a:noFill/>
        </a:ln>
        <a:effectLst/>
      </c:spPr>
      <c:txPr>
        <a:bodyPr rot="0" spcFirstLastPara="1" vertOverflow="ellipsis" vert="horz" wrap="square" anchor="ctr" anchorCtr="1"/>
        <a:lstStyle/>
        <a:p>
          <a:pPr>
            <a:defRPr sz="2128" b="1" i="0" u="none" strike="noStrike" kern="1200" cap="none" spc="0" normalizeH="0" baseline="0">
              <a:solidFill>
                <a:schemeClr val="dk1">
                  <a:lumMod val="50000"/>
                  <a:lumOff val="50000"/>
                </a:schemeClr>
              </a:solidFill>
              <a:latin typeface="+mj-lt"/>
              <a:ea typeface="+mj-ea"/>
              <a:cs typeface="+mj-cs"/>
            </a:defRPr>
          </a:pPr>
          <a:endParaRPr lang="en-US"/>
        </a:p>
      </c:txPr>
    </c:title>
    <c:autoTitleDeleted val="0"/>
    <c:plotArea>
      <c:layout/>
      <c:barChart>
        <c:barDir val="col"/>
        <c:grouping val="stacked"/>
        <c:varyColors val="0"/>
        <c:ser>
          <c:idx val="0"/>
          <c:order val="0"/>
          <c:tx>
            <c:strRef>
              <c:f>Sheet1!$B$1</c:f>
              <c:strCache>
                <c:ptCount val="1"/>
                <c:pt idx="0">
                  <c:v>Original</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dk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dk1">
                          <a:lumMod val="35000"/>
                          <a:lumOff val="65000"/>
                        </a:schemeClr>
                      </a:solidFill>
                      <a:round/>
                    </a:ln>
                    <a:effectLst/>
                  </c:spPr>
                </c15:leaderLines>
              </c:ext>
            </c:extLst>
          </c:dLbls>
          <c:cat>
            <c:strRef>
              <c:f>Sheet1!$A$2:$A$3</c:f>
              <c:strCache>
                <c:ptCount val="2"/>
                <c:pt idx="0">
                  <c:v>Successful</c:v>
                </c:pt>
                <c:pt idx="1">
                  <c:v>Unsuccessful</c:v>
                </c:pt>
              </c:strCache>
            </c:strRef>
          </c:cat>
          <c:val>
            <c:numRef>
              <c:f>Sheet1!$B$2:$B$3</c:f>
              <c:numCache>
                <c:formatCode>General</c:formatCode>
                <c:ptCount val="2"/>
                <c:pt idx="0">
                  <c:v>1760</c:v>
                </c:pt>
                <c:pt idx="1">
                  <c:v>3387</c:v>
                </c:pt>
              </c:numCache>
            </c:numRef>
          </c:val>
          <c:extLst>
            <c:ext xmlns:c16="http://schemas.microsoft.com/office/drawing/2014/chart" uri="{C3380CC4-5D6E-409C-BE32-E72D297353CC}">
              <c16:uniqueId val="{00000000-AC40-0446-8E2D-50DF824F36EC}"/>
            </c:ext>
          </c:extLst>
        </c:ser>
        <c:dLbls>
          <c:dLblPos val="ctr"/>
          <c:showLegendKey val="0"/>
          <c:showVal val="1"/>
          <c:showCatName val="0"/>
          <c:showSerName val="0"/>
          <c:showPercent val="0"/>
          <c:showBubbleSize val="0"/>
        </c:dLbls>
        <c:gapWidth val="80"/>
        <c:overlap val="100"/>
        <c:axId val="1749814431"/>
        <c:axId val="1821355551"/>
      </c:barChart>
      <c:catAx>
        <c:axId val="1749814431"/>
        <c:scaling>
          <c:orientation val="minMax"/>
        </c:scaling>
        <c:delete val="0"/>
        <c:axPos val="b"/>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197" b="0" i="0" u="none" strike="noStrike" kern="1200" cap="none" spc="0" normalizeH="0" baseline="0">
                <a:solidFill>
                  <a:schemeClr val="dk1">
                    <a:lumMod val="65000"/>
                    <a:lumOff val="35000"/>
                  </a:schemeClr>
                </a:solidFill>
                <a:latin typeface="+mn-lt"/>
                <a:ea typeface="+mn-ea"/>
                <a:cs typeface="+mn-cs"/>
              </a:defRPr>
            </a:pPr>
            <a:endParaRPr lang="en-US"/>
          </a:p>
        </c:txPr>
        <c:crossAx val="1821355551"/>
        <c:crosses val="autoZero"/>
        <c:auto val="1"/>
        <c:lblAlgn val="ctr"/>
        <c:lblOffset val="100"/>
        <c:noMultiLvlLbl val="0"/>
      </c:catAx>
      <c:valAx>
        <c:axId val="1821355551"/>
        <c:scaling>
          <c:orientation val="minMax"/>
          <c:max val="4000"/>
        </c:scaling>
        <c:delete val="0"/>
        <c:axPos val="l"/>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dk1">
                    <a:lumMod val="65000"/>
                    <a:lumOff val="35000"/>
                  </a:schemeClr>
                </a:solidFill>
                <a:latin typeface="+mn-lt"/>
                <a:ea typeface="+mn-ea"/>
                <a:cs typeface="+mn-cs"/>
              </a:defRPr>
            </a:pPr>
            <a:endParaRPr lang="en-US"/>
          </a:p>
        </c:txPr>
        <c:crossAx val="1749814431"/>
        <c:crosses val="autoZero"/>
        <c:crossBetween val="between"/>
      </c:valAx>
      <c:spPr>
        <a:pattFill prst="ltDnDiag">
          <a:fgClr>
            <a:schemeClr val="dk1">
              <a:lumMod val="15000"/>
              <a:lumOff val="85000"/>
            </a:schemeClr>
          </a:fgClr>
          <a:bgClr>
            <a:schemeClr val="lt1"/>
          </a:bgClr>
        </a:patt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t" anchorCtr="0"/>
          <a:lstStyle/>
          <a:p>
            <a:pPr>
              <a:defRPr sz="1600" b="1" i="0" u="none" strike="noStrike" kern="1200" cap="all" spc="120" normalizeH="0" baseline="0">
                <a:solidFill>
                  <a:schemeClr val="tx1">
                    <a:lumMod val="65000"/>
                    <a:lumOff val="35000"/>
                  </a:schemeClr>
                </a:solidFill>
                <a:latin typeface="+mn-lt"/>
                <a:ea typeface="+mn-ea"/>
                <a:cs typeface="+mn-cs"/>
              </a:defRPr>
            </a:pPr>
            <a:r>
              <a:rPr lang="en-US" sz="1600" dirty="0"/>
              <a:t>Performance</a:t>
            </a:r>
            <a:r>
              <a:rPr lang="en-US" sz="1600" baseline="0" dirty="0"/>
              <a:t> change</a:t>
            </a:r>
            <a:endParaRPr lang="en-US" sz="1600" dirty="0"/>
          </a:p>
        </c:rich>
      </c:tx>
      <c:layout>
        <c:manualLayout>
          <c:xMode val="edge"/>
          <c:yMode val="edge"/>
          <c:x val="0.13551784799579195"/>
          <c:y val="0"/>
        </c:manualLayout>
      </c:layout>
      <c:overlay val="0"/>
      <c:spPr>
        <a:noFill/>
        <a:ln>
          <a:noFill/>
        </a:ln>
        <a:effectLst/>
      </c:spPr>
      <c:txPr>
        <a:bodyPr rot="0" spcFirstLastPara="1" vertOverflow="ellipsis" vert="horz" wrap="square" anchor="t" anchorCtr="0"/>
        <a:lstStyle/>
        <a:p>
          <a:pPr>
            <a:defRPr sz="1600" b="1" i="0" u="none" strike="noStrike" kern="1200" cap="all" spc="120" normalizeH="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Accuracy</c:v>
                </c:pt>
              </c:strCache>
            </c:strRef>
          </c:tx>
          <c:spPr>
            <a:solidFill>
              <a:schemeClr val="accent1"/>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064"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Sheet1!$A$2:$A$5</c:f>
              <c:strCache>
                <c:ptCount val="4"/>
                <c:pt idx="0">
                  <c:v>LR</c:v>
                </c:pt>
                <c:pt idx="1">
                  <c:v>SVM</c:v>
                </c:pt>
                <c:pt idx="2">
                  <c:v>RF</c:v>
                </c:pt>
                <c:pt idx="3">
                  <c:v>DNN</c:v>
                </c:pt>
              </c:strCache>
            </c:strRef>
          </c:cat>
          <c:val>
            <c:numRef>
              <c:f>Sheet1!$B$2:$B$5</c:f>
              <c:numCache>
                <c:formatCode>0%</c:formatCode>
                <c:ptCount val="4"/>
                <c:pt idx="0">
                  <c:v>2.0966643975493499E-2</c:v>
                </c:pt>
                <c:pt idx="1">
                  <c:v>-9.9940425394882959E-2</c:v>
                </c:pt>
                <c:pt idx="2">
                  <c:v>0.12756794165402316</c:v>
                </c:pt>
                <c:pt idx="3">
                  <c:v>0.33</c:v>
                </c:pt>
              </c:numCache>
            </c:numRef>
          </c:val>
          <c:extLst>
            <c:ext xmlns:c16="http://schemas.microsoft.com/office/drawing/2014/chart" uri="{C3380CC4-5D6E-409C-BE32-E72D297353CC}">
              <c16:uniqueId val="{00000000-DBEF-4846-8EE5-935F2FE86A0C}"/>
            </c:ext>
          </c:extLst>
        </c:ser>
        <c:ser>
          <c:idx val="1"/>
          <c:order val="1"/>
          <c:tx>
            <c:strRef>
              <c:f>Sheet1!$C$1</c:f>
              <c:strCache>
                <c:ptCount val="1"/>
                <c:pt idx="0">
                  <c:v>Precision</c:v>
                </c:pt>
              </c:strCache>
            </c:strRef>
          </c:tx>
          <c:spPr>
            <a:solidFill>
              <a:schemeClr val="accent2"/>
            </a:solidFill>
            <a:ln>
              <a:noFill/>
            </a:ln>
            <a:effectLst/>
          </c:spPr>
          <c:invertIfNegative val="0"/>
          <c:dLbls>
            <c:dLbl>
              <c:idx val="1"/>
              <c:layout>
                <c:manualLayout>
                  <c:x val="-3.3636984367542588E-2"/>
                  <c:y val="5.1698617414261239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DBEF-4846-8EE5-935F2FE86A0C}"/>
                </c:ext>
              </c:extLst>
            </c:dLbl>
            <c:spPr>
              <a:noFill/>
              <a:ln>
                <a:noFill/>
              </a:ln>
              <a:effectLst/>
            </c:spPr>
            <c:txPr>
              <a:bodyPr rot="-5400000" spcFirstLastPara="1" vertOverflow="clip" horzOverflow="clip" vert="horz" wrap="square" lIns="38100" tIns="19050" rIns="38100" bIns="19050" anchor="ctr" anchorCtr="1">
                <a:spAutoFit/>
              </a:bodyPr>
              <a:lstStyle/>
              <a:p>
                <a:pPr>
                  <a:defRPr sz="1064"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Sheet1!$A$2:$A$5</c:f>
              <c:strCache>
                <c:ptCount val="4"/>
                <c:pt idx="0">
                  <c:v>LR</c:v>
                </c:pt>
                <c:pt idx="1">
                  <c:v>SVM</c:v>
                </c:pt>
                <c:pt idx="2">
                  <c:v>RF</c:v>
                </c:pt>
                <c:pt idx="3">
                  <c:v>DNN</c:v>
                </c:pt>
              </c:strCache>
            </c:strRef>
          </c:cat>
          <c:val>
            <c:numRef>
              <c:f>Sheet1!$C$2:$C$5</c:f>
              <c:numCache>
                <c:formatCode>0%</c:formatCode>
                <c:ptCount val="4"/>
                <c:pt idx="0">
                  <c:v>0.30845380263984923</c:v>
                </c:pt>
                <c:pt idx="1">
                  <c:v>0.85407330635038659</c:v>
                </c:pt>
                <c:pt idx="2">
                  <c:v>0.50458316037318562</c:v>
                </c:pt>
                <c:pt idx="3">
                  <c:v>0.55000000000000004</c:v>
                </c:pt>
              </c:numCache>
            </c:numRef>
          </c:val>
          <c:extLst>
            <c:ext xmlns:c16="http://schemas.microsoft.com/office/drawing/2014/chart" uri="{C3380CC4-5D6E-409C-BE32-E72D297353CC}">
              <c16:uniqueId val="{00000001-DBEF-4846-8EE5-935F2FE86A0C}"/>
            </c:ext>
          </c:extLst>
        </c:ser>
        <c:ser>
          <c:idx val="2"/>
          <c:order val="2"/>
          <c:tx>
            <c:strRef>
              <c:f>Sheet1!$D$1</c:f>
              <c:strCache>
                <c:ptCount val="1"/>
                <c:pt idx="0">
                  <c:v>Recall</c:v>
                </c:pt>
              </c:strCache>
            </c:strRef>
          </c:tx>
          <c:spPr>
            <a:solidFill>
              <a:schemeClr val="accent3"/>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064"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Sheet1!$A$2:$A$5</c:f>
              <c:strCache>
                <c:ptCount val="4"/>
                <c:pt idx="0">
                  <c:v>LR</c:v>
                </c:pt>
                <c:pt idx="1">
                  <c:v>SVM</c:v>
                </c:pt>
                <c:pt idx="2">
                  <c:v>RF</c:v>
                </c:pt>
                <c:pt idx="3">
                  <c:v>DNN</c:v>
                </c:pt>
              </c:strCache>
            </c:strRef>
          </c:cat>
          <c:val>
            <c:numRef>
              <c:f>Sheet1!$D$2:$D$5</c:f>
              <c:numCache>
                <c:formatCode>0%</c:formatCode>
                <c:ptCount val="4"/>
                <c:pt idx="0">
                  <c:v>0.14458017627957306</c:v>
                </c:pt>
                <c:pt idx="1">
                  <c:v>-0.21051416531456987</c:v>
                </c:pt>
                <c:pt idx="2">
                  <c:v>0.15497124842941712</c:v>
                </c:pt>
                <c:pt idx="3">
                  <c:v>0.94</c:v>
                </c:pt>
              </c:numCache>
            </c:numRef>
          </c:val>
          <c:extLst>
            <c:ext xmlns:c16="http://schemas.microsoft.com/office/drawing/2014/chart" uri="{C3380CC4-5D6E-409C-BE32-E72D297353CC}">
              <c16:uniqueId val="{00000002-DBEF-4846-8EE5-935F2FE86A0C}"/>
            </c:ext>
          </c:extLst>
        </c:ser>
        <c:ser>
          <c:idx val="3"/>
          <c:order val="3"/>
          <c:tx>
            <c:strRef>
              <c:f>Sheet1!$E$1</c:f>
              <c:strCache>
                <c:ptCount val="1"/>
                <c:pt idx="0">
                  <c:v>F1 score</c:v>
                </c:pt>
              </c:strCache>
            </c:strRef>
          </c:tx>
          <c:spPr>
            <a:solidFill>
              <a:schemeClr val="accent4"/>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064"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Sheet1!$A$2:$A$5</c:f>
              <c:strCache>
                <c:ptCount val="4"/>
                <c:pt idx="0">
                  <c:v>LR</c:v>
                </c:pt>
                <c:pt idx="1">
                  <c:v>SVM</c:v>
                </c:pt>
                <c:pt idx="2">
                  <c:v>RF</c:v>
                </c:pt>
                <c:pt idx="3">
                  <c:v>DNN</c:v>
                </c:pt>
              </c:strCache>
            </c:strRef>
          </c:cat>
          <c:val>
            <c:numRef>
              <c:f>Sheet1!$E$2:$E$5</c:f>
              <c:numCache>
                <c:formatCode>0%</c:formatCode>
                <c:ptCount val="4"/>
                <c:pt idx="0">
                  <c:v>0.22166796570537803</c:v>
                </c:pt>
                <c:pt idx="1">
                  <c:v>6.7224970207486676E-2</c:v>
                </c:pt>
                <c:pt idx="2">
                  <c:v>0.32284476714292387</c:v>
                </c:pt>
                <c:pt idx="3">
                  <c:v>0.74</c:v>
                </c:pt>
              </c:numCache>
            </c:numRef>
          </c:val>
          <c:extLst>
            <c:ext xmlns:c16="http://schemas.microsoft.com/office/drawing/2014/chart" uri="{C3380CC4-5D6E-409C-BE32-E72D297353CC}">
              <c16:uniqueId val="{00000004-DBEF-4846-8EE5-935F2FE86A0C}"/>
            </c:ext>
          </c:extLst>
        </c:ser>
        <c:dLbls>
          <c:dLblPos val="outEnd"/>
          <c:showLegendKey val="0"/>
          <c:showVal val="1"/>
          <c:showCatName val="0"/>
          <c:showSerName val="0"/>
          <c:showPercent val="0"/>
          <c:showBubbleSize val="0"/>
        </c:dLbls>
        <c:gapWidth val="444"/>
        <c:overlap val="-90"/>
        <c:axId val="560326991"/>
        <c:axId val="174178975"/>
      </c:barChart>
      <c:catAx>
        <c:axId val="560326991"/>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64" b="0" i="0" u="none" strike="noStrike" kern="1200" cap="all" spc="120" normalizeH="0" baseline="0">
                <a:solidFill>
                  <a:schemeClr val="tx1">
                    <a:lumMod val="65000"/>
                    <a:lumOff val="35000"/>
                  </a:schemeClr>
                </a:solidFill>
                <a:latin typeface="+mn-lt"/>
                <a:ea typeface="+mn-ea"/>
                <a:cs typeface="+mn-cs"/>
              </a:defRPr>
            </a:pPr>
            <a:endParaRPr lang="en-US"/>
          </a:p>
        </c:txPr>
        <c:crossAx val="174178975"/>
        <c:crosses val="autoZero"/>
        <c:auto val="1"/>
        <c:lblAlgn val="ctr"/>
        <c:lblOffset val="100"/>
        <c:noMultiLvlLbl val="0"/>
      </c:catAx>
      <c:valAx>
        <c:axId val="174178975"/>
        <c:scaling>
          <c:orientation val="minMax"/>
          <c:max val="1"/>
          <c:min val="-0.4"/>
        </c:scaling>
        <c:delete val="0"/>
        <c:axPos val="l"/>
        <c:numFmt formatCode="0%" sourceLinked="1"/>
        <c:majorTickMark val="out"/>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crossAx val="560326991"/>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bg1">
          <a:lumMod val="85000"/>
        </a:schemeClr>
      </a:solid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1" i="0" u="none" strike="noStrike" kern="1200" spc="0" baseline="0">
                <a:solidFill>
                  <a:schemeClr val="tx1">
                    <a:lumMod val="65000"/>
                    <a:lumOff val="35000"/>
                  </a:schemeClr>
                </a:solidFill>
                <a:latin typeface="+mn-lt"/>
                <a:ea typeface="+mn-ea"/>
                <a:cs typeface="+mn-cs"/>
              </a:defRPr>
            </a:pPr>
            <a:r>
              <a:rPr lang="en-US" b="1"/>
              <a:t>Evaluation Methods</a:t>
            </a:r>
          </a:p>
        </c:rich>
      </c:tx>
      <c:overlay val="0"/>
      <c:spPr>
        <a:noFill/>
        <a:ln>
          <a:noFill/>
        </a:ln>
        <a:effectLst/>
      </c:spPr>
      <c:txPr>
        <a:bodyPr rot="0" spcFirstLastPara="1" vertOverflow="ellipsis" vert="horz" wrap="square" anchor="ctr" anchorCtr="1"/>
        <a:lstStyle/>
        <a:p>
          <a:pPr>
            <a:defRPr sz="1862" b="1"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Base</c:v>
                </c:pt>
              </c:strCache>
            </c:strRef>
          </c:tx>
          <c:spPr>
            <a:solidFill>
              <a:srgbClr val="00B0F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Accuracy</c:v>
                </c:pt>
                <c:pt idx="1">
                  <c:v>Precision</c:v>
                </c:pt>
                <c:pt idx="2">
                  <c:v>Recall</c:v>
                </c:pt>
                <c:pt idx="3">
                  <c:v>F1 score</c:v>
                </c:pt>
              </c:strCache>
            </c:strRef>
          </c:cat>
          <c:val>
            <c:numRef>
              <c:f>Sheet1!$B$2:$B$5</c:f>
              <c:numCache>
                <c:formatCode>0.00</c:formatCode>
                <c:ptCount val="4"/>
                <c:pt idx="0">
                  <c:v>0.67030000000000001</c:v>
                </c:pt>
                <c:pt idx="1">
                  <c:v>0.54549999999999998</c:v>
                </c:pt>
                <c:pt idx="2">
                  <c:v>0.56040000000000001</c:v>
                </c:pt>
                <c:pt idx="3">
                  <c:v>0.55279999999999996</c:v>
                </c:pt>
              </c:numCache>
            </c:numRef>
          </c:val>
          <c:extLst>
            <c:ext xmlns:c16="http://schemas.microsoft.com/office/drawing/2014/chart" uri="{C3380CC4-5D6E-409C-BE32-E72D297353CC}">
              <c16:uniqueId val="{00000000-107D-B948-AAF6-9D85E97A6962}"/>
            </c:ext>
          </c:extLst>
        </c:ser>
        <c:ser>
          <c:idx val="1"/>
          <c:order val="1"/>
          <c:tx>
            <c:strRef>
              <c:f>Sheet1!$C$1</c:f>
              <c:strCache>
                <c:ptCount val="1"/>
                <c:pt idx="0">
                  <c:v>Base + special-feature</c:v>
                </c:pt>
              </c:strCache>
            </c:strRef>
          </c:tx>
          <c:spPr>
            <a:solidFill>
              <a:schemeClr val="accent6"/>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Accuracy</c:v>
                </c:pt>
                <c:pt idx="1">
                  <c:v>Precision</c:v>
                </c:pt>
                <c:pt idx="2">
                  <c:v>Recall</c:v>
                </c:pt>
                <c:pt idx="3">
                  <c:v>F1 score</c:v>
                </c:pt>
              </c:strCache>
            </c:strRef>
          </c:cat>
          <c:val>
            <c:numRef>
              <c:f>Sheet1!$C$2:$C$5</c:f>
              <c:numCache>
                <c:formatCode>0.00</c:formatCode>
                <c:ptCount val="4"/>
                <c:pt idx="0">
                  <c:v>0.73450000000000004</c:v>
                </c:pt>
                <c:pt idx="1">
                  <c:v>0.63639999999999997</c:v>
                </c:pt>
                <c:pt idx="2">
                  <c:v>0.64670000000000005</c:v>
                </c:pt>
                <c:pt idx="3">
                  <c:v>0.64149999999999996</c:v>
                </c:pt>
              </c:numCache>
            </c:numRef>
          </c:val>
          <c:extLst>
            <c:ext xmlns:c16="http://schemas.microsoft.com/office/drawing/2014/chart" uri="{C3380CC4-5D6E-409C-BE32-E72D297353CC}">
              <c16:uniqueId val="{00000001-107D-B948-AAF6-9D85E97A6962}"/>
            </c:ext>
          </c:extLst>
        </c:ser>
        <c:ser>
          <c:idx val="2"/>
          <c:order val="2"/>
          <c:tx>
            <c:strRef>
              <c:f>Sheet1!$D$1</c:f>
              <c:strCache>
                <c:ptCount val="1"/>
                <c:pt idx="0">
                  <c:v>Base + cross-features</c:v>
                </c:pt>
              </c:strCache>
            </c:strRef>
          </c:tx>
          <c:spPr>
            <a:solidFill>
              <a:srgbClr val="FFC000"/>
            </a:solidFill>
            <a:ln>
              <a:noFill/>
            </a:ln>
            <a:effectLst/>
          </c:spPr>
          <c:invertIfNegative val="0"/>
          <c:dLbls>
            <c:delete val="1"/>
          </c:dLbls>
          <c:cat>
            <c:strRef>
              <c:f>Sheet1!$A$2:$A$5</c:f>
              <c:strCache>
                <c:ptCount val="4"/>
                <c:pt idx="0">
                  <c:v>Accuracy</c:v>
                </c:pt>
                <c:pt idx="1">
                  <c:v>Precision</c:v>
                </c:pt>
                <c:pt idx="2">
                  <c:v>Recall</c:v>
                </c:pt>
                <c:pt idx="3">
                  <c:v>F1 score</c:v>
                </c:pt>
              </c:strCache>
            </c:strRef>
          </c:cat>
          <c:val>
            <c:numRef>
              <c:f>Sheet1!$D$2:$D$5</c:f>
              <c:numCache>
                <c:formatCode>0.00</c:formatCode>
                <c:ptCount val="4"/>
                <c:pt idx="0">
                  <c:v>0.67600000000000005</c:v>
                </c:pt>
                <c:pt idx="1">
                  <c:v>0.57750000000000001</c:v>
                </c:pt>
                <c:pt idx="2">
                  <c:v>0.56540000000000001</c:v>
                </c:pt>
                <c:pt idx="3">
                  <c:v>0.57140000000000002</c:v>
                </c:pt>
              </c:numCache>
            </c:numRef>
          </c:val>
          <c:extLst>
            <c:ext xmlns:c16="http://schemas.microsoft.com/office/drawing/2014/chart" uri="{C3380CC4-5D6E-409C-BE32-E72D297353CC}">
              <c16:uniqueId val="{00000002-107D-B948-AAF6-9D85E97A6962}"/>
            </c:ext>
          </c:extLst>
        </c:ser>
        <c:ser>
          <c:idx val="3"/>
          <c:order val="3"/>
          <c:tx>
            <c:strRef>
              <c:f>Sheet1!$E$1</c:f>
              <c:strCache>
                <c:ptCount val="1"/>
                <c:pt idx="0">
                  <c:v>Base + special-feature
+ cross-features</c:v>
                </c:pt>
              </c:strCache>
            </c:strRef>
          </c:tx>
          <c:spPr>
            <a:solidFill>
              <a:srgbClr val="FF0000"/>
            </a:solidFill>
            <a:ln>
              <a:noFill/>
            </a:ln>
            <a:effectLst/>
          </c:spPr>
          <c:invertIfNegative val="0"/>
          <c:dLbls>
            <c:delete val="1"/>
          </c:dLbls>
          <c:cat>
            <c:strRef>
              <c:f>Sheet1!$A$2:$A$5</c:f>
              <c:strCache>
                <c:ptCount val="4"/>
                <c:pt idx="0">
                  <c:v>Accuracy</c:v>
                </c:pt>
                <c:pt idx="1">
                  <c:v>Precision</c:v>
                </c:pt>
                <c:pt idx="2">
                  <c:v>Recall</c:v>
                </c:pt>
                <c:pt idx="3">
                  <c:v>F1 score</c:v>
                </c:pt>
              </c:strCache>
            </c:strRef>
          </c:cat>
          <c:val>
            <c:numRef>
              <c:f>Sheet1!$E$2:$E$5</c:f>
              <c:numCache>
                <c:formatCode>0.00</c:formatCode>
                <c:ptCount val="4"/>
                <c:pt idx="0">
                  <c:v>0.67879999999999996</c:v>
                </c:pt>
                <c:pt idx="1">
                  <c:v>0.5736</c:v>
                </c:pt>
                <c:pt idx="2">
                  <c:v>0.56910000000000005</c:v>
                </c:pt>
                <c:pt idx="3">
                  <c:v>0.57130000000000003</c:v>
                </c:pt>
              </c:numCache>
            </c:numRef>
          </c:val>
          <c:extLst>
            <c:ext xmlns:c16="http://schemas.microsoft.com/office/drawing/2014/chart" uri="{C3380CC4-5D6E-409C-BE32-E72D297353CC}">
              <c16:uniqueId val="{00000004-107D-B948-AAF6-9D85E97A6962}"/>
            </c:ext>
          </c:extLst>
        </c:ser>
        <c:dLbls>
          <c:dLblPos val="outEnd"/>
          <c:showLegendKey val="0"/>
          <c:showVal val="1"/>
          <c:showCatName val="0"/>
          <c:showSerName val="0"/>
          <c:showPercent val="0"/>
          <c:showBubbleSize val="0"/>
        </c:dLbls>
        <c:gapWidth val="219"/>
        <c:overlap val="-27"/>
        <c:axId val="222691663"/>
        <c:axId val="222693295"/>
      </c:barChart>
      <c:catAx>
        <c:axId val="22269166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22693295"/>
        <c:crosses val="autoZero"/>
        <c:auto val="1"/>
        <c:lblAlgn val="ctr"/>
        <c:lblOffset val="100"/>
        <c:noMultiLvlLbl val="0"/>
      </c:catAx>
      <c:valAx>
        <c:axId val="222693295"/>
        <c:scaling>
          <c:orientation val="minMax"/>
          <c:min val="0.5"/>
        </c:scaling>
        <c:delete val="0"/>
        <c:axPos val="l"/>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22691663"/>
        <c:crosses val="autoZero"/>
        <c:crossBetween val="between"/>
      </c:valAx>
      <c:spPr>
        <a:noFill/>
        <a:ln>
          <a:noFill/>
        </a:ln>
        <a:effectLst/>
      </c:spPr>
    </c:plotArea>
    <c:legend>
      <c:legendPos val="b"/>
      <c:layout>
        <c:manualLayout>
          <c:xMode val="edge"/>
          <c:yMode val="edge"/>
          <c:x val="1.3295061627230808E-2"/>
          <c:y val="0.8330034822003799"/>
          <c:w val="0.939857756357239"/>
          <c:h val="0.16059930315694987"/>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2">
        <a:lumMod val="90000"/>
        <a:alpha val="15000"/>
      </a:schemeClr>
    </a:solid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860" b="0" i="0" u="none" strike="noStrike" kern="1200" spc="0" baseline="0">
                <a:solidFill>
                  <a:schemeClr val="tx1">
                    <a:lumMod val="65000"/>
                    <a:lumOff val="35000"/>
                  </a:schemeClr>
                </a:solidFill>
                <a:latin typeface="+mn-lt"/>
                <a:ea typeface="+mn-ea"/>
                <a:cs typeface="+mn-cs"/>
              </a:defRPr>
            </a:pPr>
            <a:r>
              <a:rPr lang="en-AU"/>
              <a:t>Evaluation Methods</a:t>
            </a:r>
          </a:p>
        </c:rich>
      </c:tx>
      <c:overlay val="0"/>
      <c:spPr>
        <a:noFill/>
        <a:ln>
          <a:noFill/>
        </a:ln>
        <a:effectLst/>
      </c:spPr>
      <c:txPr>
        <a:bodyPr rot="0" spcFirstLastPara="1" vertOverflow="ellipsis" vert="horz" wrap="square" anchor="ctr" anchorCtr="1"/>
        <a:lstStyle/>
        <a:p>
          <a:pPr>
            <a:defRPr lang="zh-CN" sz="186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5.8739783812285798E-2"/>
          <c:y val="0.13106336981489"/>
          <c:w val="0.94126021618771405"/>
          <c:h val="0.57941261725244519"/>
        </c:manualLayout>
      </c:layout>
      <c:barChart>
        <c:barDir val="col"/>
        <c:grouping val="clustered"/>
        <c:varyColors val="0"/>
        <c:ser>
          <c:idx val="0"/>
          <c:order val="0"/>
          <c:tx>
            <c:strRef>
              <c:f>svm!$B$1</c:f>
              <c:strCache>
                <c:ptCount val="1"/>
                <c:pt idx="0">
                  <c:v>Base</c:v>
                </c:pt>
              </c:strCache>
            </c:strRef>
          </c:tx>
          <c:spPr>
            <a:solidFill>
              <a:srgbClr val="00B0F0"/>
            </a:solidFill>
            <a:ln>
              <a:noFill/>
            </a:ln>
            <a:effectLst/>
          </c:spPr>
          <c:invertIfNegative val="0"/>
          <c:dLbls>
            <c:delete val="1"/>
          </c:dLbls>
          <c:cat>
            <c:strRef>
              <c:f>svm!$A$2:$A$5</c:f>
              <c:strCache>
                <c:ptCount val="4"/>
                <c:pt idx="0">
                  <c:v>Accuracy</c:v>
                </c:pt>
                <c:pt idx="1">
                  <c:v>Precision</c:v>
                </c:pt>
                <c:pt idx="2">
                  <c:v>Recall</c:v>
                </c:pt>
                <c:pt idx="3">
                  <c:v>F1-Score</c:v>
                </c:pt>
              </c:strCache>
            </c:strRef>
          </c:cat>
          <c:val>
            <c:numRef>
              <c:f>svm!$B$2:$B$5</c:f>
              <c:numCache>
                <c:formatCode>General</c:formatCode>
                <c:ptCount val="4"/>
                <c:pt idx="0">
                  <c:v>0.62107000000000001</c:v>
                </c:pt>
                <c:pt idx="1">
                  <c:v>1</c:v>
                </c:pt>
                <c:pt idx="2">
                  <c:v>0.48560799999999998</c:v>
                </c:pt>
                <c:pt idx="3">
                  <c:v>0.65375000000000005</c:v>
                </c:pt>
              </c:numCache>
            </c:numRef>
          </c:val>
          <c:extLst>
            <c:ext xmlns:c16="http://schemas.microsoft.com/office/drawing/2014/chart" uri="{C3380CC4-5D6E-409C-BE32-E72D297353CC}">
              <c16:uniqueId val="{00000000-85E9-1442-B3BD-1A1C0D833C82}"/>
            </c:ext>
          </c:extLst>
        </c:ser>
        <c:ser>
          <c:idx val="2"/>
          <c:order val="1"/>
          <c:tx>
            <c:strRef>
              <c:f>svm!$D$1</c:f>
              <c:strCache>
                <c:ptCount val="1"/>
                <c:pt idx="0">
                  <c:v>Base+cross-features</c:v>
                </c:pt>
              </c:strCache>
            </c:strRef>
          </c:tx>
          <c:spPr>
            <a:solidFill>
              <a:srgbClr val="FFC000"/>
            </a:solidFill>
            <a:ln>
              <a:noFill/>
            </a:ln>
            <a:effectLst/>
          </c:spPr>
          <c:invertIfNegative val="0"/>
          <c:dLbls>
            <c:delete val="1"/>
          </c:dLbls>
          <c:cat>
            <c:strRef>
              <c:f>svm!$A$2:$A$5</c:f>
              <c:strCache>
                <c:ptCount val="4"/>
                <c:pt idx="0">
                  <c:v>Accuracy</c:v>
                </c:pt>
                <c:pt idx="1">
                  <c:v>Precision</c:v>
                </c:pt>
                <c:pt idx="2">
                  <c:v>Recall</c:v>
                </c:pt>
                <c:pt idx="3">
                  <c:v>F1-Score</c:v>
                </c:pt>
              </c:strCache>
            </c:strRef>
          </c:cat>
          <c:val>
            <c:numRef>
              <c:f>svm!$D$2:$D$5</c:f>
              <c:numCache>
                <c:formatCode>General</c:formatCode>
                <c:ptCount val="4"/>
                <c:pt idx="0">
                  <c:v>0.62107000000000001</c:v>
                </c:pt>
                <c:pt idx="1">
                  <c:v>1</c:v>
                </c:pt>
                <c:pt idx="2">
                  <c:v>0.48560799999999998</c:v>
                </c:pt>
                <c:pt idx="3">
                  <c:v>0.65375000000000005</c:v>
                </c:pt>
              </c:numCache>
            </c:numRef>
          </c:val>
          <c:extLst>
            <c:ext xmlns:c16="http://schemas.microsoft.com/office/drawing/2014/chart" uri="{C3380CC4-5D6E-409C-BE32-E72D297353CC}">
              <c16:uniqueId val="{00000001-85E9-1442-B3BD-1A1C0D833C82}"/>
            </c:ext>
          </c:extLst>
        </c:ser>
        <c:ser>
          <c:idx val="1"/>
          <c:order val="2"/>
          <c:tx>
            <c:strRef>
              <c:f>svm!$C$1</c:f>
              <c:strCache>
                <c:ptCount val="1"/>
                <c:pt idx="0">
                  <c:v>Base+special-features</c:v>
                </c:pt>
              </c:strCache>
            </c:strRef>
          </c:tx>
          <c:spPr>
            <a:solidFill>
              <a:schemeClr val="accent6"/>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lang="zh-CN" sz="1195"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svm!$A$2:$A$5</c:f>
              <c:strCache>
                <c:ptCount val="4"/>
                <c:pt idx="0">
                  <c:v>Accuracy</c:v>
                </c:pt>
                <c:pt idx="1">
                  <c:v>Precision</c:v>
                </c:pt>
                <c:pt idx="2">
                  <c:v>Recall</c:v>
                </c:pt>
                <c:pt idx="3">
                  <c:v>F1-Score</c:v>
                </c:pt>
              </c:strCache>
            </c:strRef>
          </c:cat>
          <c:val>
            <c:numRef>
              <c:f>svm!$C$2:$C$5</c:f>
              <c:numCache>
                <c:formatCode>General</c:formatCode>
                <c:ptCount val="4"/>
                <c:pt idx="0">
                  <c:v>0.62107000000000001</c:v>
                </c:pt>
                <c:pt idx="1">
                  <c:v>1</c:v>
                </c:pt>
                <c:pt idx="2">
                  <c:v>0.48560799999999998</c:v>
                </c:pt>
                <c:pt idx="3">
                  <c:v>0.65375000000000005</c:v>
                </c:pt>
              </c:numCache>
            </c:numRef>
          </c:val>
          <c:extLst>
            <c:ext xmlns:c16="http://schemas.microsoft.com/office/drawing/2014/chart" uri="{C3380CC4-5D6E-409C-BE32-E72D297353CC}">
              <c16:uniqueId val="{00000002-85E9-1442-B3BD-1A1C0D833C82}"/>
            </c:ext>
          </c:extLst>
        </c:ser>
        <c:ser>
          <c:idx val="3"/>
          <c:order val="3"/>
          <c:tx>
            <c:strRef>
              <c:f>svm!$E$1</c:f>
              <c:strCache>
                <c:ptCount val="1"/>
                <c:pt idx="0">
                  <c:v>Base+special-feature+cross-features</c:v>
                </c:pt>
              </c:strCache>
            </c:strRef>
          </c:tx>
          <c:spPr>
            <a:solidFill>
              <a:srgbClr val="FF0000"/>
            </a:solidFill>
            <a:ln>
              <a:noFill/>
            </a:ln>
            <a:effectLst/>
          </c:spPr>
          <c:invertIfNegative val="0"/>
          <c:dPt>
            <c:idx val="2"/>
            <c:invertIfNegative val="0"/>
            <c:bubble3D val="0"/>
            <c:extLst>
              <c:ext xmlns:c16="http://schemas.microsoft.com/office/drawing/2014/chart" uri="{C3380CC4-5D6E-409C-BE32-E72D297353CC}">
                <c16:uniqueId val="{00000003-85E9-1442-B3BD-1A1C0D833C82}"/>
              </c:ext>
            </c:extLst>
          </c:dPt>
          <c:dPt>
            <c:idx val="3"/>
            <c:invertIfNegative val="0"/>
            <c:bubble3D val="0"/>
            <c:extLst>
              <c:ext xmlns:c16="http://schemas.microsoft.com/office/drawing/2014/chart" uri="{C3380CC4-5D6E-409C-BE32-E72D297353CC}">
                <c16:uniqueId val="{00000004-85E9-1442-B3BD-1A1C0D833C82}"/>
              </c:ext>
            </c:extLst>
          </c:dPt>
          <c:dLbls>
            <c:delete val="1"/>
          </c:dLbls>
          <c:cat>
            <c:strRef>
              <c:f>svm!$A$2:$A$5</c:f>
              <c:strCache>
                <c:ptCount val="4"/>
                <c:pt idx="0">
                  <c:v>Accuracy</c:v>
                </c:pt>
                <c:pt idx="1">
                  <c:v>Precision</c:v>
                </c:pt>
                <c:pt idx="2">
                  <c:v>Recall</c:v>
                </c:pt>
                <c:pt idx="3">
                  <c:v>F1-Score</c:v>
                </c:pt>
              </c:strCache>
            </c:strRef>
          </c:cat>
          <c:val>
            <c:numRef>
              <c:f>svm!$E$2:$E$5</c:f>
              <c:numCache>
                <c:formatCode>General</c:formatCode>
                <c:ptCount val="4"/>
                <c:pt idx="0">
                  <c:v>0.62107000000000001</c:v>
                </c:pt>
                <c:pt idx="1">
                  <c:v>1</c:v>
                </c:pt>
                <c:pt idx="2">
                  <c:v>0.48560799999999998</c:v>
                </c:pt>
                <c:pt idx="3">
                  <c:v>0.65375000000000005</c:v>
                </c:pt>
              </c:numCache>
            </c:numRef>
          </c:val>
          <c:extLst>
            <c:ext xmlns:c16="http://schemas.microsoft.com/office/drawing/2014/chart" uri="{C3380CC4-5D6E-409C-BE32-E72D297353CC}">
              <c16:uniqueId val="{00000005-85E9-1442-B3BD-1A1C0D833C82}"/>
            </c:ext>
          </c:extLst>
        </c:ser>
        <c:dLbls>
          <c:showLegendKey val="0"/>
          <c:showVal val="1"/>
          <c:showCatName val="0"/>
          <c:showSerName val="0"/>
          <c:showPercent val="0"/>
          <c:showBubbleSize val="0"/>
        </c:dLbls>
        <c:gapWidth val="219"/>
        <c:overlap val="-27"/>
        <c:axId val="491492003"/>
        <c:axId val="456892686"/>
      </c:barChart>
      <c:catAx>
        <c:axId val="491492003"/>
        <c:scaling>
          <c:orientation val="minMax"/>
        </c:scaling>
        <c:delete val="0"/>
        <c:axPos val="b"/>
        <c:numFmt formatCode="General" sourceLinked="0"/>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endParaRPr lang="en-US"/>
          </a:p>
        </c:txPr>
        <c:crossAx val="456892686"/>
        <c:crosses val="autoZero"/>
        <c:auto val="1"/>
        <c:lblAlgn val="ctr"/>
        <c:lblOffset val="100"/>
        <c:noMultiLvlLbl val="0"/>
      </c:catAx>
      <c:valAx>
        <c:axId val="456892686"/>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endParaRPr lang="en-US"/>
          </a:p>
        </c:txPr>
        <c:crossAx val="491492003"/>
        <c:crosses val="autoZero"/>
        <c:crossBetween val="between"/>
      </c:valAx>
      <c:spPr>
        <a:noFill/>
        <a:ln w="25400">
          <a:noFill/>
        </a:ln>
        <a:effectLst/>
      </c:spPr>
    </c:plotArea>
    <c:legend>
      <c:legendPos val="b"/>
      <c:layout>
        <c:manualLayout>
          <c:xMode val="edge"/>
          <c:yMode val="edge"/>
          <c:x val="0.20535462061327028"/>
          <c:y val="0.76480648796974637"/>
          <c:w val="0.58929075877345938"/>
          <c:h val="0.23519353699824413"/>
        </c:manualLayout>
      </c:layout>
      <c:overlay val="0"/>
      <c:spPr>
        <a:noFill/>
        <a:ln>
          <a:noFill/>
        </a:ln>
        <a:effectLst/>
      </c:spPr>
      <c:txPr>
        <a:bodyPr rot="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solidFill>
      <a:schemeClr val="bg2">
        <a:lumMod val="90000"/>
        <a:alpha val="15000"/>
      </a:schemeClr>
    </a:solidFill>
    <a:ln>
      <a:noFill/>
    </a:ln>
    <a:effectLst/>
  </c:spPr>
  <c:txPr>
    <a:bodyPr/>
    <a:lstStyle/>
    <a:p>
      <a:pPr>
        <a:defRPr lang="zh-CN"/>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860" b="0" i="0" u="none" strike="noStrike" kern="1200" spc="0" baseline="0">
                <a:solidFill>
                  <a:schemeClr val="tx1">
                    <a:lumMod val="65000"/>
                    <a:lumOff val="35000"/>
                  </a:schemeClr>
                </a:solidFill>
                <a:latin typeface="+mn-lt"/>
                <a:ea typeface="+mn-ea"/>
                <a:cs typeface="+mn-cs"/>
              </a:defRPr>
            </a:pPr>
            <a:r>
              <a:rPr lang="en-US"/>
              <a:t>Evaluation Methods</a:t>
            </a:r>
          </a:p>
        </c:rich>
      </c:tx>
      <c:overlay val="0"/>
      <c:spPr>
        <a:noFill/>
        <a:ln>
          <a:noFill/>
        </a:ln>
        <a:effectLst/>
      </c:spPr>
      <c:txPr>
        <a:bodyPr rot="0" spcFirstLastPara="1" vertOverflow="ellipsis" vert="horz" wrap="square" anchor="ctr" anchorCtr="1"/>
        <a:lstStyle/>
        <a:p>
          <a:pPr>
            <a:defRPr lang="zh-CN" sz="186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6.7640293541236796E-2"/>
          <c:y val="0.14417473293545299"/>
          <c:w val="0.93235970645876298"/>
          <c:h val="0.57735569677994103"/>
        </c:manualLayout>
      </c:layout>
      <c:barChart>
        <c:barDir val="col"/>
        <c:grouping val="clustered"/>
        <c:varyColors val="0"/>
        <c:ser>
          <c:idx val="0"/>
          <c:order val="0"/>
          <c:tx>
            <c:strRef>
              <c:f>Random!$B$1</c:f>
              <c:strCache>
                <c:ptCount val="1"/>
                <c:pt idx="0">
                  <c:v>Base</c:v>
                </c:pt>
              </c:strCache>
            </c:strRef>
          </c:tx>
          <c:spPr>
            <a:solidFill>
              <a:srgbClr val="00B0F0"/>
            </a:solidFill>
            <a:ln>
              <a:noFill/>
            </a:ln>
            <a:effectLst/>
          </c:spPr>
          <c:invertIfNegative val="0"/>
          <c:dLbls>
            <c:numFmt formatCode="#,##0.00" sourceLinked="0"/>
            <c:spPr>
              <a:noFill/>
              <a:ln>
                <a:noFill/>
              </a:ln>
              <a:effectLst/>
            </c:spPr>
            <c:txPr>
              <a:bodyPr rot="0" spcFirstLastPara="1" vertOverflow="ellipsis" vert="horz" wrap="square" lIns="38100" tIns="19050" rIns="38100" bIns="19050" anchor="ctr" anchorCtr="1">
                <a:spAutoFit/>
              </a:bodyPr>
              <a:lstStyle/>
              <a:p>
                <a:pPr>
                  <a:defRPr lang="zh-CN" sz="105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Random!$A$2:$A$6</c:f>
              <c:strCache>
                <c:ptCount val="4"/>
                <c:pt idx="0">
                  <c:v>Accuracy</c:v>
                </c:pt>
                <c:pt idx="1">
                  <c:v>Precision</c:v>
                </c:pt>
                <c:pt idx="2">
                  <c:v>Recall</c:v>
                </c:pt>
                <c:pt idx="3">
                  <c:v>F1-Score</c:v>
                </c:pt>
              </c:strCache>
              <c:extLst/>
            </c:strRef>
          </c:cat>
          <c:val>
            <c:numRef>
              <c:f>Random!$B$2:$B$6</c:f>
              <c:numCache>
                <c:formatCode>General</c:formatCode>
                <c:ptCount val="4"/>
                <c:pt idx="0">
                  <c:v>0.83173399999999997</c:v>
                </c:pt>
                <c:pt idx="1">
                  <c:v>0.86170210000000003</c:v>
                </c:pt>
                <c:pt idx="2">
                  <c:v>0.80539700000000003</c:v>
                </c:pt>
                <c:pt idx="3">
                  <c:v>0.83259899999999998</c:v>
                </c:pt>
              </c:numCache>
              <c:extLst/>
            </c:numRef>
          </c:val>
          <c:extLst>
            <c:ext xmlns:c16="http://schemas.microsoft.com/office/drawing/2014/chart" uri="{C3380CC4-5D6E-409C-BE32-E72D297353CC}">
              <c16:uniqueId val="{00000000-D4F3-1C46-ACC0-E97E39AEC6C8}"/>
            </c:ext>
          </c:extLst>
        </c:ser>
        <c:ser>
          <c:idx val="2"/>
          <c:order val="1"/>
          <c:tx>
            <c:strRef>
              <c:f>Random!$D$1</c:f>
              <c:strCache>
                <c:ptCount val="1"/>
                <c:pt idx="0">
                  <c:v>Base+cross-features</c:v>
                </c:pt>
              </c:strCache>
            </c:strRef>
          </c:tx>
          <c:spPr>
            <a:solidFill>
              <a:srgbClr val="FFC000"/>
            </a:solidFill>
            <a:ln>
              <a:noFill/>
            </a:ln>
            <a:effectLst/>
          </c:spPr>
          <c:invertIfNegative val="0"/>
          <c:dLbls>
            <c:delete val="1"/>
          </c:dLbls>
          <c:cat>
            <c:strRef>
              <c:f>Random!$A$2:$A$6</c:f>
              <c:strCache>
                <c:ptCount val="4"/>
                <c:pt idx="0">
                  <c:v>Accuracy</c:v>
                </c:pt>
                <c:pt idx="1">
                  <c:v>Precision</c:v>
                </c:pt>
                <c:pt idx="2">
                  <c:v>Recall</c:v>
                </c:pt>
                <c:pt idx="3">
                  <c:v>F1-Score</c:v>
                </c:pt>
              </c:strCache>
              <c:extLst/>
            </c:strRef>
          </c:cat>
          <c:val>
            <c:numRef>
              <c:f>Random!$D$2:$D$6</c:f>
              <c:numCache>
                <c:formatCode>General</c:formatCode>
                <c:ptCount val="4"/>
                <c:pt idx="0">
                  <c:v>0.81476000000000004</c:v>
                </c:pt>
                <c:pt idx="1">
                  <c:v>0.85410299999999995</c:v>
                </c:pt>
                <c:pt idx="2">
                  <c:v>0.78381999999999996</c:v>
                </c:pt>
                <c:pt idx="3">
                  <c:v>0.81745449999999997</c:v>
                </c:pt>
              </c:numCache>
              <c:extLst/>
            </c:numRef>
          </c:val>
          <c:extLst>
            <c:ext xmlns:c16="http://schemas.microsoft.com/office/drawing/2014/chart" uri="{C3380CC4-5D6E-409C-BE32-E72D297353CC}">
              <c16:uniqueId val="{00000001-D4F3-1C46-ACC0-E97E39AEC6C8}"/>
            </c:ext>
          </c:extLst>
        </c:ser>
        <c:ser>
          <c:idx val="1"/>
          <c:order val="2"/>
          <c:tx>
            <c:strRef>
              <c:f>Random!$C$1</c:f>
              <c:strCache>
                <c:ptCount val="1"/>
                <c:pt idx="0">
                  <c:v>Base+special-features</c:v>
                </c:pt>
              </c:strCache>
            </c:strRef>
          </c:tx>
          <c:spPr>
            <a:solidFill>
              <a:schemeClr val="accent6"/>
            </a:solidFill>
            <a:ln>
              <a:noFill/>
            </a:ln>
            <a:effectLst/>
          </c:spPr>
          <c:invertIfNegative val="0"/>
          <c:dLbls>
            <c:numFmt formatCode="#,##0.00" sourceLinked="0"/>
            <c:spPr>
              <a:noFill/>
              <a:ln>
                <a:noFill/>
              </a:ln>
              <a:effectLst/>
            </c:spPr>
            <c:txPr>
              <a:bodyPr rot="0" spcFirstLastPara="1" vertOverflow="ellipsis" vert="horz" wrap="square" lIns="38100" tIns="19050" rIns="38100" bIns="19050" anchor="ctr" anchorCtr="1">
                <a:spAutoFit/>
              </a:bodyPr>
              <a:lstStyle/>
              <a:p>
                <a:pPr>
                  <a:defRPr lang="zh-CN" sz="1195"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Random!$A$2:$A$6</c:f>
              <c:strCache>
                <c:ptCount val="4"/>
                <c:pt idx="0">
                  <c:v>Accuracy</c:v>
                </c:pt>
                <c:pt idx="1">
                  <c:v>Precision</c:v>
                </c:pt>
                <c:pt idx="2">
                  <c:v>Recall</c:v>
                </c:pt>
                <c:pt idx="3">
                  <c:v>F1-Score</c:v>
                </c:pt>
              </c:strCache>
              <c:extLst/>
            </c:strRef>
          </c:cat>
          <c:val>
            <c:numRef>
              <c:f>Random!$C$2:$C$6</c:f>
              <c:numCache>
                <c:formatCode>General</c:formatCode>
                <c:ptCount val="4"/>
                <c:pt idx="0">
                  <c:v>0.84723400000000004</c:v>
                </c:pt>
                <c:pt idx="1">
                  <c:v>0.88449800000000001</c:v>
                </c:pt>
                <c:pt idx="2">
                  <c:v>0.81626900000000002</c:v>
                </c:pt>
                <c:pt idx="3">
                  <c:v>0.84901499999999996</c:v>
                </c:pt>
              </c:numCache>
              <c:extLst/>
            </c:numRef>
          </c:val>
          <c:extLst>
            <c:ext xmlns:c16="http://schemas.microsoft.com/office/drawing/2014/chart" uri="{C3380CC4-5D6E-409C-BE32-E72D297353CC}">
              <c16:uniqueId val="{00000002-D4F3-1C46-ACC0-E97E39AEC6C8}"/>
            </c:ext>
          </c:extLst>
        </c:ser>
        <c:ser>
          <c:idx val="3"/>
          <c:order val="3"/>
          <c:tx>
            <c:strRef>
              <c:f>Random!$E$1</c:f>
              <c:strCache>
                <c:ptCount val="1"/>
                <c:pt idx="0">
                  <c:v>Base+special-feature+cross-features</c:v>
                </c:pt>
              </c:strCache>
            </c:strRef>
          </c:tx>
          <c:spPr>
            <a:solidFill>
              <a:srgbClr val="FF0000"/>
            </a:solidFill>
            <a:ln>
              <a:noFill/>
            </a:ln>
            <a:effectLst/>
          </c:spPr>
          <c:invertIfNegative val="0"/>
          <c:dLbls>
            <c:delete val="1"/>
          </c:dLbls>
          <c:cat>
            <c:strRef>
              <c:f>Random!$A$2:$A$6</c:f>
              <c:strCache>
                <c:ptCount val="4"/>
                <c:pt idx="0">
                  <c:v>Accuracy</c:v>
                </c:pt>
                <c:pt idx="1">
                  <c:v>Precision</c:v>
                </c:pt>
                <c:pt idx="2">
                  <c:v>Recall</c:v>
                </c:pt>
                <c:pt idx="3">
                  <c:v>F1-Score</c:v>
                </c:pt>
              </c:strCache>
              <c:extLst/>
            </c:strRef>
          </c:cat>
          <c:val>
            <c:numRef>
              <c:f>Random!$E$2:$E$6</c:f>
              <c:numCache>
                <c:formatCode>General</c:formatCode>
                <c:ptCount val="4"/>
                <c:pt idx="0">
                  <c:v>0.8472324</c:v>
                </c:pt>
                <c:pt idx="1">
                  <c:v>0.88449800000000001</c:v>
                </c:pt>
                <c:pt idx="2">
                  <c:v>0.81626900000000002</c:v>
                </c:pt>
                <c:pt idx="3">
                  <c:v>0.84901499999999996</c:v>
                </c:pt>
              </c:numCache>
              <c:extLst/>
            </c:numRef>
          </c:val>
          <c:extLst>
            <c:ext xmlns:c16="http://schemas.microsoft.com/office/drawing/2014/chart" uri="{C3380CC4-5D6E-409C-BE32-E72D297353CC}">
              <c16:uniqueId val="{00000003-D4F3-1C46-ACC0-E97E39AEC6C8}"/>
            </c:ext>
          </c:extLst>
        </c:ser>
        <c:dLbls>
          <c:showLegendKey val="0"/>
          <c:showVal val="1"/>
          <c:showCatName val="0"/>
          <c:showSerName val="0"/>
          <c:showPercent val="0"/>
          <c:showBubbleSize val="0"/>
        </c:dLbls>
        <c:gapWidth val="219"/>
        <c:overlap val="-27"/>
        <c:axId val="674320633"/>
        <c:axId val="791861758"/>
      </c:barChart>
      <c:catAx>
        <c:axId val="674320633"/>
        <c:scaling>
          <c:orientation val="minMax"/>
        </c:scaling>
        <c:delete val="0"/>
        <c:axPos val="b"/>
        <c:numFmt formatCode="General" sourceLinked="0"/>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endParaRPr lang="en-US"/>
          </a:p>
        </c:txPr>
        <c:crossAx val="791861758"/>
        <c:crosses val="autoZero"/>
        <c:auto val="1"/>
        <c:lblAlgn val="ctr"/>
        <c:lblOffset val="100"/>
        <c:noMultiLvlLbl val="0"/>
      </c:catAx>
      <c:valAx>
        <c:axId val="791861758"/>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endParaRPr lang="en-US"/>
          </a:p>
        </c:txPr>
        <c:crossAx val="674320633"/>
        <c:crosses val="autoZero"/>
        <c:crossBetween val="between"/>
      </c:valAx>
      <c:spPr>
        <a:noFill/>
        <a:ln>
          <a:noFill/>
        </a:ln>
        <a:effectLst/>
      </c:spPr>
    </c:plotArea>
    <c:legend>
      <c:legendPos val="b"/>
      <c:legendEntry>
        <c:idx val="0"/>
        <c:txPr>
          <a:bodyPr rot="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endParaRPr lang="en-US"/>
          </a:p>
        </c:txPr>
      </c:legendEntry>
      <c:legendEntry>
        <c:idx val="1"/>
        <c:txPr>
          <a:bodyPr rot="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endParaRPr lang="en-US"/>
          </a:p>
        </c:txPr>
      </c:legendEntry>
      <c:legendEntry>
        <c:idx val="2"/>
        <c:txPr>
          <a:bodyPr rot="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endParaRPr lang="en-US"/>
          </a:p>
        </c:txPr>
      </c:legendEntry>
      <c:legendEntry>
        <c:idx val="3"/>
        <c:txPr>
          <a:bodyPr rot="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endParaRPr lang="en-US"/>
          </a:p>
        </c:txPr>
      </c:legendEntry>
      <c:overlay val="0"/>
      <c:spPr>
        <a:noFill/>
        <a:ln>
          <a:noFill/>
        </a:ln>
        <a:effectLst/>
      </c:spPr>
      <c:txPr>
        <a:bodyPr rot="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solidFill>
      <a:schemeClr val="bg2">
        <a:lumMod val="90000"/>
        <a:alpha val="15000"/>
      </a:schemeClr>
    </a:solidFill>
    <a:ln>
      <a:noFill/>
    </a:ln>
    <a:effectLst/>
  </c:spPr>
  <c:txPr>
    <a:bodyPr/>
    <a:lstStyle/>
    <a:p>
      <a:pPr>
        <a:defRPr lang="zh-CN"/>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a:t>Evaluation Methods</a:t>
            </a:r>
          </a:p>
        </c:rich>
      </c:tx>
      <c:layout>
        <c:manualLayout>
          <c:xMode val="edge"/>
          <c:yMode val="edge"/>
          <c:x val="0.27210994619480627"/>
          <c:y val="0"/>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Base</c:v>
                </c:pt>
              </c:strCache>
            </c:strRef>
          </c:tx>
          <c:spPr>
            <a:solidFill>
              <a:srgbClr val="00B0F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Accuracy</c:v>
                </c:pt>
                <c:pt idx="1">
                  <c:v>Precision</c:v>
                </c:pt>
                <c:pt idx="2">
                  <c:v>Recall</c:v>
                </c:pt>
                <c:pt idx="3">
                  <c:v>F1_score</c:v>
                </c:pt>
              </c:strCache>
            </c:strRef>
          </c:cat>
          <c:val>
            <c:numRef>
              <c:f>Sheet1!$B$2:$B$5</c:f>
              <c:numCache>
                <c:formatCode>0.000</c:formatCode>
                <c:ptCount val="4"/>
                <c:pt idx="0">
                  <c:v>0.82677</c:v>
                </c:pt>
                <c:pt idx="1">
                  <c:v>0.78134999999999999</c:v>
                </c:pt>
                <c:pt idx="2">
                  <c:v>0.95026999999999995</c:v>
                </c:pt>
                <c:pt idx="3">
                  <c:v>0.85701000000000005</c:v>
                </c:pt>
              </c:numCache>
            </c:numRef>
          </c:val>
          <c:extLst>
            <c:ext xmlns:c16="http://schemas.microsoft.com/office/drawing/2014/chart" uri="{C3380CC4-5D6E-409C-BE32-E72D297353CC}">
              <c16:uniqueId val="{00000000-8523-AE48-BCF8-FB1CA9877203}"/>
            </c:ext>
          </c:extLst>
        </c:ser>
        <c:ser>
          <c:idx val="1"/>
          <c:order val="1"/>
          <c:tx>
            <c:strRef>
              <c:f>Sheet1!$C$1</c:f>
              <c:strCache>
                <c:ptCount val="1"/>
                <c:pt idx="0">
                  <c:v>Base + special-features</c:v>
                </c:pt>
              </c:strCache>
            </c:strRef>
          </c:tx>
          <c:spPr>
            <a:solidFill>
              <a:schemeClr val="accent6"/>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Accuracy</c:v>
                </c:pt>
                <c:pt idx="1">
                  <c:v>Precision</c:v>
                </c:pt>
                <c:pt idx="2">
                  <c:v>Recall</c:v>
                </c:pt>
                <c:pt idx="3">
                  <c:v>F1_score</c:v>
                </c:pt>
              </c:strCache>
            </c:strRef>
          </c:cat>
          <c:val>
            <c:numRef>
              <c:f>Sheet1!$C$2:$C$5</c:f>
              <c:numCache>
                <c:formatCode>0.000</c:formatCode>
                <c:ptCount val="4"/>
                <c:pt idx="0">
                  <c:v>0.84399000000000002</c:v>
                </c:pt>
                <c:pt idx="1">
                  <c:v>0.79323999999999995</c:v>
                </c:pt>
                <c:pt idx="2">
                  <c:v>0.96808000000000005</c:v>
                </c:pt>
                <c:pt idx="3">
                  <c:v>0.87143000000000004</c:v>
                </c:pt>
              </c:numCache>
            </c:numRef>
          </c:val>
          <c:extLst>
            <c:ext xmlns:c16="http://schemas.microsoft.com/office/drawing/2014/chart" uri="{C3380CC4-5D6E-409C-BE32-E72D297353CC}">
              <c16:uniqueId val="{00000003-8523-AE48-BCF8-FB1CA9877203}"/>
            </c:ext>
          </c:extLst>
        </c:ser>
        <c:dLbls>
          <c:dLblPos val="ctr"/>
          <c:showLegendKey val="0"/>
          <c:showVal val="1"/>
          <c:showCatName val="0"/>
          <c:showSerName val="0"/>
          <c:showPercent val="0"/>
          <c:showBubbleSize val="0"/>
        </c:dLbls>
        <c:gapWidth val="219"/>
        <c:overlap val="-27"/>
        <c:axId val="1873598415"/>
        <c:axId val="1873600047"/>
      </c:barChart>
      <c:catAx>
        <c:axId val="187359841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873600047"/>
        <c:crosses val="autoZero"/>
        <c:auto val="1"/>
        <c:lblAlgn val="ctr"/>
        <c:lblOffset val="100"/>
        <c:noMultiLvlLbl val="0"/>
      </c:catAx>
      <c:valAx>
        <c:axId val="1873600047"/>
        <c:scaling>
          <c:orientation val="minMax"/>
          <c:max val="0.97"/>
          <c:min val="0.76000000000000012"/>
        </c:scaling>
        <c:delete val="0"/>
        <c:axPos val="l"/>
        <c:numFmt formatCode="0.00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873598415"/>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lumMod val="95000"/>
      </a:schemeClr>
    </a:solidFill>
    <a:ln>
      <a:noFill/>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a:t>Oversampling Effect</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Original Data</c:v>
                </c:pt>
              </c:strCache>
            </c:strRef>
          </c:tx>
          <c:spPr>
            <a:solidFill>
              <a:srgbClr val="00B0F0"/>
            </a:solidFill>
            <a:ln>
              <a:noFill/>
            </a:ln>
            <a:effectLst/>
          </c:spPr>
          <c:invertIfNegative val="0"/>
          <c:dLbls>
            <c:dLbl>
              <c:idx val="0"/>
              <c:layout>
                <c:manualLayout>
                  <c:x val="-1.0868425725649271E-2"/>
                  <c:y val="2.5934867744937664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7A55-FA40-90C2-A4AC75D1A22F}"/>
                </c:ext>
              </c:extLst>
            </c:dLbl>
            <c:dLbl>
              <c:idx val="1"/>
              <c:layout>
                <c:manualLayout>
                  <c:x val="-1.0868425725649271E-2"/>
                  <c:y val="1.9451150808703174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7A55-FA40-90C2-A4AC75D1A22F}"/>
                </c:ext>
              </c:extLst>
            </c:dLbl>
            <c:dLbl>
              <c:idx val="2"/>
              <c:layout>
                <c:manualLayout>
                  <c:x val="-1.6302638588473906E-2"/>
                  <c:y val="1.2967433872468802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7A55-FA40-90C2-A4AC75D1A22F}"/>
                </c:ext>
              </c:extLst>
            </c:dLbl>
            <c:numFmt formatCode="#,##0.00" sourceLinked="0"/>
            <c:spPr>
              <a:noFill/>
              <a:ln>
                <a:noFill/>
              </a:ln>
              <a:effectLst/>
            </c:spPr>
            <c:txPr>
              <a:bodyPr rot="0" spcFirstLastPara="1" vertOverflow="ellipsis" vert="horz" wrap="square" lIns="38100" tIns="19050" rIns="38100" bIns="19050" anchor="ctr" anchorCtr="1">
                <a:spAutoFit/>
              </a:bodyPr>
              <a:lstStyle/>
              <a:p>
                <a:pPr>
                  <a:defRPr sz="11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Accuracy</c:v>
                </c:pt>
                <c:pt idx="1">
                  <c:v>Precision</c:v>
                </c:pt>
                <c:pt idx="2">
                  <c:v>Recall</c:v>
                </c:pt>
                <c:pt idx="3">
                  <c:v>F1_score</c:v>
                </c:pt>
              </c:strCache>
            </c:strRef>
          </c:cat>
          <c:val>
            <c:numRef>
              <c:f>Sheet1!$B$2:$B$5</c:f>
              <c:numCache>
                <c:formatCode>General</c:formatCode>
                <c:ptCount val="4"/>
                <c:pt idx="0">
                  <c:v>0.63240706510577105</c:v>
                </c:pt>
                <c:pt idx="1">
                  <c:v>0.50808361937144197</c:v>
                </c:pt>
                <c:pt idx="2">
                  <c:v>0.495805491879237</c:v>
                </c:pt>
                <c:pt idx="3">
                  <c:v>0.49974922170581898</c:v>
                </c:pt>
              </c:numCache>
            </c:numRef>
          </c:val>
          <c:extLst>
            <c:ext xmlns:c16="http://schemas.microsoft.com/office/drawing/2014/chart" uri="{C3380CC4-5D6E-409C-BE32-E72D297353CC}">
              <c16:uniqueId val="{00000000-7A55-FA40-90C2-A4AC75D1A22F}"/>
            </c:ext>
          </c:extLst>
        </c:ser>
        <c:ser>
          <c:idx val="1"/>
          <c:order val="1"/>
          <c:tx>
            <c:strRef>
              <c:f>Sheet1!$C$1</c:f>
              <c:strCache>
                <c:ptCount val="1"/>
                <c:pt idx="0">
                  <c:v>Balanced Data</c:v>
                </c:pt>
              </c:strCache>
            </c:strRef>
          </c:tx>
          <c:spPr>
            <a:solidFill>
              <a:srgbClr val="92D050"/>
            </a:solidFill>
            <a:ln>
              <a:noFill/>
            </a:ln>
            <a:effectLst/>
          </c:spPr>
          <c:invertIfNegative val="0"/>
          <c:dLbls>
            <c:numFmt formatCode="#,##0.00" sourceLinked="0"/>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Accuracy</c:v>
                </c:pt>
                <c:pt idx="1">
                  <c:v>Precision</c:v>
                </c:pt>
                <c:pt idx="2">
                  <c:v>Recall</c:v>
                </c:pt>
                <c:pt idx="3">
                  <c:v>F1_score</c:v>
                </c:pt>
              </c:strCache>
            </c:strRef>
          </c:cat>
          <c:val>
            <c:numRef>
              <c:f>Sheet1!$C$2:$C$5</c:f>
              <c:numCache>
                <c:formatCode>General</c:formatCode>
                <c:ptCount val="4"/>
                <c:pt idx="0">
                  <c:v>0.84399000000000002</c:v>
                </c:pt>
                <c:pt idx="1">
                  <c:v>0.79323999999999995</c:v>
                </c:pt>
                <c:pt idx="2">
                  <c:v>0.96808000000000005</c:v>
                </c:pt>
                <c:pt idx="3">
                  <c:v>0.87143000000000004</c:v>
                </c:pt>
              </c:numCache>
            </c:numRef>
          </c:val>
          <c:extLst>
            <c:ext xmlns:c16="http://schemas.microsoft.com/office/drawing/2014/chart" uri="{C3380CC4-5D6E-409C-BE32-E72D297353CC}">
              <c16:uniqueId val="{00000001-7A55-FA40-90C2-A4AC75D1A22F}"/>
            </c:ext>
          </c:extLst>
        </c:ser>
        <c:dLbls>
          <c:dLblPos val="inEnd"/>
          <c:showLegendKey val="0"/>
          <c:showVal val="1"/>
          <c:showCatName val="0"/>
          <c:showSerName val="0"/>
          <c:showPercent val="0"/>
          <c:showBubbleSize val="0"/>
        </c:dLbls>
        <c:gapWidth val="150"/>
        <c:axId val="1179018287"/>
        <c:axId val="1179019919"/>
      </c:barChart>
      <c:catAx>
        <c:axId val="117901828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179019919"/>
        <c:crosses val="autoZero"/>
        <c:auto val="1"/>
        <c:lblAlgn val="ctr"/>
        <c:lblOffset val="100"/>
        <c:noMultiLvlLbl val="0"/>
      </c:catAx>
      <c:valAx>
        <c:axId val="1179019919"/>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179018287"/>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lumMod val="95000"/>
      </a:schemeClr>
    </a:solidFill>
    <a:ln>
      <a:noFill/>
    </a:ln>
    <a:effectLst/>
  </c:spPr>
  <c:txPr>
    <a:bodyPr/>
    <a:lstStyle/>
    <a:p>
      <a:pPr>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Logistic</c:v>
                </c:pt>
              </c:strCache>
            </c:strRef>
          </c:tx>
          <c:spPr>
            <a:ln w="28575" cap="rnd">
              <a:solidFill>
                <a:schemeClr val="accent6"/>
              </a:solidFill>
              <a:round/>
            </a:ln>
            <a:effectLst/>
          </c:spPr>
          <c:marker>
            <c:symbol val="circle"/>
            <c:size val="5"/>
            <c:spPr>
              <a:solidFill>
                <a:schemeClr val="accent6"/>
              </a:solidFill>
              <a:ln w="9525">
                <a:solidFill>
                  <a:schemeClr val="accent6"/>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b"/>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Accuracy</c:v>
                </c:pt>
                <c:pt idx="1">
                  <c:v>Precision</c:v>
                </c:pt>
                <c:pt idx="2">
                  <c:v>Recall</c:v>
                </c:pt>
                <c:pt idx="3">
                  <c:v>F1_score</c:v>
                </c:pt>
              </c:strCache>
            </c:strRef>
          </c:cat>
          <c:val>
            <c:numRef>
              <c:f>Sheet1!$B$2:$B$5</c:f>
              <c:numCache>
                <c:formatCode>General</c:formatCode>
                <c:ptCount val="4"/>
                <c:pt idx="0">
                  <c:v>0.73450000000000004</c:v>
                </c:pt>
                <c:pt idx="1">
                  <c:v>0.63639999999999997</c:v>
                </c:pt>
                <c:pt idx="2">
                  <c:v>0.64670000000000005</c:v>
                </c:pt>
                <c:pt idx="3">
                  <c:v>0.64149999999999996</c:v>
                </c:pt>
              </c:numCache>
            </c:numRef>
          </c:val>
          <c:smooth val="0"/>
          <c:extLst>
            <c:ext xmlns:c16="http://schemas.microsoft.com/office/drawing/2014/chart" uri="{C3380CC4-5D6E-409C-BE32-E72D297353CC}">
              <c16:uniqueId val="{00000000-4795-D84B-A8D7-DCE87141A6E7}"/>
            </c:ext>
          </c:extLst>
        </c:ser>
        <c:ser>
          <c:idx val="1"/>
          <c:order val="1"/>
          <c:tx>
            <c:strRef>
              <c:f>Sheet1!$C$1</c:f>
              <c:strCache>
                <c:ptCount val="1"/>
                <c:pt idx="0">
                  <c:v>SVM</c:v>
                </c:pt>
              </c:strCache>
            </c:strRef>
          </c:tx>
          <c:spPr>
            <a:ln w="28575" cap="rnd">
              <a:solidFill>
                <a:schemeClr val="accent5"/>
              </a:solidFill>
              <a:round/>
            </a:ln>
            <a:effectLst/>
          </c:spPr>
          <c:marker>
            <c:symbol val="circle"/>
            <c:size val="5"/>
            <c:spPr>
              <a:solidFill>
                <a:schemeClr val="accent5"/>
              </a:solidFill>
              <a:ln w="9525">
                <a:solidFill>
                  <a:schemeClr val="accent5"/>
                </a:solidFill>
              </a:ln>
              <a:effectLst/>
            </c:spPr>
          </c:marker>
          <c:dLbls>
            <c:dLbl>
              <c:idx val="2"/>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4795-D84B-A8D7-DCE87141A6E7}"/>
                </c:ext>
              </c:extLst>
            </c:dLbl>
            <c:dLbl>
              <c:idx val="3"/>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4795-D84B-A8D7-DCE87141A6E7}"/>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b"/>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Accuracy</c:v>
                </c:pt>
                <c:pt idx="1">
                  <c:v>Precision</c:v>
                </c:pt>
                <c:pt idx="2">
                  <c:v>Recall</c:v>
                </c:pt>
                <c:pt idx="3">
                  <c:v>F1_score</c:v>
                </c:pt>
              </c:strCache>
            </c:strRef>
          </c:cat>
          <c:val>
            <c:numRef>
              <c:f>Sheet1!$C$2:$C$5</c:f>
              <c:numCache>
                <c:formatCode>General</c:formatCode>
                <c:ptCount val="4"/>
                <c:pt idx="0">
                  <c:v>0.62070000000000003</c:v>
                </c:pt>
                <c:pt idx="1">
                  <c:v>1</c:v>
                </c:pt>
                <c:pt idx="2">
                  <c:v>0.48560999999999999</c:v>
                </c:pt>
                <c:pt idx="3">
                  <c:v>0.65375000000000005</c:v>
                </c:pt>
              </c:numCache>
            </c:numRef>
          </c:val>
          <c:smooth val="0"/>
          <c:extLst>
            <c:ext xmlns:c16="http://schemas.microsoft.com/office/drawing/2014/chart" uri="{C3380CC4-5D6E-409C-BE32-E72D297353CC}">
              <c16:uniqueId val="{00000001-4795-D84B-A8D7-DCE87141A6E7}"/>
            </c:ext>
          </c:extLst>
        </c:ser>
        <c:ser>
          <c:idx val="2"/>
          <c:order val="2"/>
          <c:tx>
            <c:strRef>
              <c:f>Sheet1!$D$1</c:f>
              <c:strCache>
                <c:ptCount val="1"/>
                <c:pt idx="0">
                  <c:v>Random Forest</c:v>
                </c:pt>
              </c:strCache>
            </c:strRef>
          </c:tx>
          <c:spPr>
            <a:ln w="28575" cap="rnd">
              <a:solidFill>
                <a:srgbClr val="FFC000"/>
              </a:solidFill>
              <a:round/>
            </a:ln>
            <a:effectLst/>
          </c:spPr>
          <c:marker>
            <c:symbol val="circle"/>
            <c:size val="5"/>
            <c:spPr>
              <a:solidFill>
                <a:schemeClr val="accent4"/>
              </a:solidFill>
              <a:ln w="9525">
                <a:solidFill>
                  <a:schemeClr val="accent4"/>
                </a:solidFill>
              </a:ln>
              <a:effectLst/>
            </c:spPr>
          </c:marker>
          <c:dLbls>
            <c:dLbl>
              <c:idx val="0"/>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A-4795-D84B-A8D7-DCE87141A6E7}"/>
                </c:ext>
              </c:extLst>
            </c:dLbl>
            <c:dLbl>
              <c:idx val="1"/>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4795-D84B-A8D7-DCE87141A6E7}"/>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b"/>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Accuracy</c:v>
                </c:pt>
                <c:pt idx="1">
                  <c:v>Precision</c:v>
                </c:pt>
                <c:pt idx="2">
                  <c:v>Recall</c:v>
                </c:pt>
                <c:pt idx="3">
                  <c:v>F1_score</c:v>
                </c:pt>
              </c:strCache>
            </c:strRef>
          </c:cat>
          <c:val>
            <c:numRef>
              <c:f>Sheet1!$D$2:$D$5</c:f>
              <c:numCache>
                <c:formatCode>General</c:formatCode>
                <c:ptCount val="4"/>
                <c:pt idx="0">
                  <c:v>0.84902</c:v>
                </c:pt>
                <c:pt idx="1">
                  <c:v>0.88449</c:v>
                </c:pt>
                <c:pt idx="2">
                  <c:v>0.81627000000000005</c:v>
                </c:pt>
                <c:pt idx="3">
                  <c:v>0.84902</c:v>
                </c:pt>
              </c:numCache>
            </c:numRef>
          </c:val>
          <c:smooth val="0"/>
          <c:extLst>
            <c:ext xmlns:c16="http://schemas.microsoft.com/office/drawing/2014/chart" uri="{C3380CC4-5D6E-409C-BE32-E72D297353CC}">
              <c16:uniqueId val="{00000002-4795-D84B-A8D7-DCE87141A6E7}"/>
            </c:ext>
          </c:extLst>
        </c:ser>
        <c:ser>
          <c:idx val="3"/>
          <c:order val="3"/>
          <c:tx>
            <c:strRef>
              <c:f>Sheet1!$E$1</c:f>
              <c:strCache>
                <c:ptCount val="1"/>
                <c:pt idx="0">
                  <c:v>DNN</c:v>
                </c:pt>
              </c:strCache>
            </c:strRef>
          </c:tx>
          <c:spPr>
            <a:ln w="28575" cap="rnd">
              <a:solidFill>
                <a:srgbClr val="FF0000"/>
              </a:solidFill>
              <a:round/>
            </a:ln>
            <a:effectLst/>
          </c:spPr>
          <c:marker>
            <c:symbol val="circle"/>
            <c:size val="5"/>
            <c:spPr>
              <a:solidFill>
                <a:schemeClr val="accent6">
                  <a:lumMod val="60000"/>
                </a:schemeClr>
              </a:solidFill>
              <a:ln w="9525">
                <a:solidFill>
                  <a:schemeClr val="accent6">
                    <a:lumMod val="60000"/>
                  </a:schemeClr>
                </a:solidFill>
              </a:ln>
              <a:effectLst/>
            </c:spPr>
          </c:marker>
          <c:dLbls>
            <c:dLbl>
              <c:idx val="3"/>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4795-D84B-A8D7-DCE87141A6E7}"/>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b"/>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Accuracy</c:v>
                </c:pt>
                <c:pt idx="1">
                  <c:v>Precision</c:v>
                </c:pt>
                <c:pt idx="2">
                  <c:v>Recall</c:v>
                </c:pt>
                <c:pt idx="3">
                  <c:v>F1_score</c:v>
                </c:pt>
              </c:strCache>
            </c:strRef>
          </c:cat>
          <c:val>
            <c:numRef>
              <c:f>Sheet1!$E$2:$E$5</c:f>
              <c:numCache>
                <c:formatCode>General</c:formatCode>
                <c:ptCount val="4"/>
                <c:pt idx="0">
                  <c:v>0.84399000000000002</c:v>
                </c:pt>
                <c:pt idx="1">
                  <c:v>0.79323999999999995</c:v>
                </c:pt>
                <c:pt idx="2">
                  <c:v>0.96808000000000005</c:v>
                </c:pt>
                <c:pt idx="3">
                  <c:v>0.87143000000000004</c:v>
                </c:pt>
              </c:numCache>
            </c:numRef>
          </c:val>
          <c:smooth val="0"/>
          <c:extLst>
            <c:ext xmlns:c16="http://schemas.microsoft.com/office/drawing/2014/chart" uri="{C3380CC4-5D6E-409C-BE32-E72D297353CC}">
              <c16:uniqueId val="{00000003-4795-D84B-A8D7-DCE87141A6E7}"/>
            </c:ext>
          </c:extLst>
        </c:ser>
        <c:dLbls>
          <c:dLblPos val="b"/>
          <c:showLegendKey val="0"/>
          <c:showVal val="1"/>
          <c:showCatName val="0"/>
          <c:showSerName val="0"/>
          <c:showPercent val="0"/>
          <c:showBubbleSize val="0"/>
        </c:dLbls>
        <c:marker val="1"/>
        <c:smooth val="0"/>
        <c:axId val="1739773375"/>
        <c:axId val="1405958319"/>
      </c:lineChart>
      <c:catAx>
        <c:axId val="173977337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1" i="0" u="none" strike="noStrike" kern="1200" baseline="0">
                <a:solidFill>
                  <a:schemeClr val="tx1">
                    <a:lumMod val="65000"/>
                    <a:lumOff val="35000"/>
                  </a:schemeClr>
                </a:solidFill>
                <a:latin typeface="+mn-lt"/>
                <a:ea typeface="+mn-ea"/>
                <a:cs typeface="+mn-cs"/>
              </a:defRPr>
            </a:pPr>
            <a:endParaRPr lang="en-US"/>
          </a:p>
        </c:txPr>
        <c:crossAx val="1405958319"/>
        <c:crosses val="autoZero"/>
        <c:auto val="1"/>
        <c:lblAlgn val="ctr"/>
        <c:lblOffset val="100"/>
        <c:noMultiLvlLbl val="0"/>
      </c:catAx>
      <c:valAx>
        <c:axId val="1405958319"/>
        <c:scaling>
          <c:orientation val="minMax"/>
          <c:max val="1.05"/>
          <c:min val="0.4"/>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739773375"/>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03">
  <cs:axisTitle>
    <cs:lnRef idx="0"/>
    <cs:fillRef idx="0"/>
    <cs:effectRef idx="0"/>
    <cs:fontRef idx="minor">
      <a:schemeClr val="dk1">
        <a:lumMod val="65000"/>
        <a:lumOff val="35000"/>
      </a:schemeClr>
    </cs:fontRef>
    <cs:defRPr sz="1197"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064"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1197"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2128"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charts/style10.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303">
  <cs:axisTitle>
    <cs:lnRef idx="0"/>
    <cs:fillRef idx="0"/>
    <cs:effectRef idx="0"/>
    <cs:fontRef idx="minor">
      <a:schemeClr val="dk1">
        <a:lumMod val="65000"/>
        <a:lumOff val="35000"/>
      </a:schemeClr>
    </cs:fontRef>
    <cs:defRPr sz="1197"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064"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1197"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2128"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charts/style3.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03:27:40.987"/>
    </inkml:context>
    <inkml:brush xml:id="br0">
      <inkml:brushProperty name="width" value="0.1" units="cm"/>
      <inkml:brushProperty name="height" value="0.6" units="cm"/>
      <inkml:brushProperty name="color" value="#849398"/>
      <inkml:brushProperty name="inkEffects" value="pencil"/>
    </inkml:brush>
  </inkml:definitions>
  <inkml:trace contextRef="#ctx0" brushRef="#br0">1 0 16383,'0'0'0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03:27:41.175"/>
    </inkml:context>
    <inkml:brush xml:id="br0">
      <inkml:brushProperty name="width" value="0.1" units="cm"/>
      <inkml:brushProperty name="height" value="0.6" units="cm"/>
      <inkml:brushProperty name="color" value="#849398"/>
      <inkml:brushProperty name="inkEffects" value="pencil"/>
    </inkml:brush>
  </inkml:definitions>
  <inkml:trace contextRef="#ctx0" brushRef="#br0">1 0 16383,'0'0'0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03:27:40.199"/>
    </inkml:context>
    <inkml:brush xml:id="br0">
      <inkml:brushProperty name="width" value="0.1" units="cm"/>
      <inkml:brushProperty name="height" value="0.6" units="cm"/>
      <inkml:brushProperty name="color" value="#849398"/>
      <inkml:brushProperty name="inkEffects" value="pencil"/>
    </inkml:brush>
  </inkml:definitions>
  <inkml:trace contextRef="#ctx0" brushRef="#br0">0 1 16383,'0'0'0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03:27:40.496"/>
    </inkml:context>
    <inkml:brush xml:id="br0">
      <inkml:brushProperty name="width" value="0.1" units="cm"/>
      <inkml:brushProperty name="height" value="0.6" units="cm"/>
      <inkml:brushProperty name="color" value="#849398"/>
      <inkml:brushProperty name="inkEffects" value="pencil"/>
    </inkml:brush>
  </inkml:definitions>
  <inkml:trace contextRef="#ctx0" brushRef="#br0">1 1 16383,'0'0'0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03:27:47.352"/>
    </inkml:context>
    <inkml:brush xml:id="br0">
      <inkml:brushProperty name="width" value="0.1" units="cm"/>
      <inkml:brushProperty name="height" value="0.6" units="cm"/>
      <inkml:brushProperty name="color" value="#849398"/>
      <inkml:brushProperty name="inkEffects" value="pencil"/>
    </inkml:brush>
  </inkml:definitions>
  <inkml:trace contextRef="#ctx0" brushRef="#br0">1 1 16383,'0'0'0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03:27:47.530"/>
    </inkml:context>
    <inkml:brush xml:id="br0">
      <inkml:brushProperty name="width" value="0.1" units="cm"/>
      <inkml:brushProperty name="height" value="0.6" units="cm"/>
      <inkml:brushProperty name="color" value="#849398"/>
      <inkml:brushProperty name="inkEffects" value="pencil"/>
    </inkml:brush>
  </inkml:definitions>
  <inkml:trace contextRef="#ctx0" brushRef="#br0">1 1 16383,'0'0'0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EF7B557-92A7-CD4A-89C0-3FB7E4BCD824}" type="datetimeFigureOut">
              <a:rPr lang="en-US" smtClean="0"/>
              <a:t>10/21/20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A6E1A69-A1EF-D04A-AF6A-2A73A9BE4FCF}" type="slidenum">
              <a:rPr lang="en-US" smtClean="0"/>
              <a:t>‹#›</a:t>
            </a:fld>
            <a:endParaRPr lang="en-US"/>
          </a:p>
        </p:txBody>
      </p:sp>
    </p:spTree>
    <p:extLst>
      <p:ext uri="{BB962C8B-B14F-4D97-AF65-F5344CB8AC3E}">
        <p14:creationId xmlns:p14="http://schemas.microsoft.com/office/powerpoint/2010/main" val="6163773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A6E1A69-A1EF-D04A-AF6A-2A73A9BE4FCF}" type="slidenum">
              <a:rPr lang="en-US" smtClean="0"/>
              <a:t>1</a:t>
            </a:fld>
            <a:endParaRPr lang="en-US"/>
          </a:p>
        </p:txBody>
      </p:sp>
    </p:spTree>
    <p:extLst>
      <p:ext uri="{BB962C8B-B14F-4D97-AF65-F5344CB8AC3E}">
        <p14:creationId xmlns:p14="http://schemas.microsoft.com/office/powerpoint/2010/main" val="16519680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CA" sz="1200" b="0" i="0" u="none" strike="noStrike" kern="1200" dirty="0">
                <a:solidFill>
                  <a:schemeClr val="tx1"/>
                </a:solidFill>
                <a:effectLst/>
                <a:latin typeface="+mn-lt"/>
                <a:ea typeface="+mn-ea"/>
                <a:cs typeface="+mn-cs"/>
              </a:rPr>
              <a:t>Script</a:t>
            </a:r>
          </a:p>
          <a:p>
            <a:pPr rtl="0"/>
            <a:endParaRPr lang="en-CA" sz="1200" b="0" i="0" u="none" strike="noStrike" kern="1200" dirty="0">
              <a:solidFill>
                <a:schemeClr val="tx1"/>
              </a:solidFill>
              <a:effectLst/>
              <a:latin typeface="+mn-lt"/>
              <a:ea typeface="+mn-ea"/>
              <a:cs typeface="+mn-cs"/>
            </a:endParaRPr>
          </a:p>
          <a:p>
            <a:pPr rtl="0"/>
            <a:r>
              <a:rPr lang="en-CA" sz="1200" b="0" i="0" u="none" strike="noStrike" kern="1200" dirty="0">
                <a:solidFill>
                  <a:schemeClr val="tx1"/>
                </a:solidFill>
                <a:effectLst/>
                <a:latin typeface="+mn-lt"/>
                <a:ea typeface="+mn-ea"/>
                <a:cs typeface="+mn-cs"/>
              </a:rPr>
              <a:t>Hi, I will start presenting the modelling section.</a:t>
            </a:r>
          </a:p>
          <a:p>
            <a:pPr rtl="0"/>
            <a:endParaRPr lang="en-CA" sz="1200" b="0" i="0" u="none" strike="noStrike" kern="1200" dirty="0">
              <a:solidFill>
                <a:schemeClr val="tx1"/>
              </a:solidFill>
              <a:effectLst/>
              <a:latin typeface="+mn-lt"/>
              <a:ea typeface="+mn-ea"/>
              <a:cs typeface="+mn-cs"/>
            </a:endParaRPr>
          </a:p>
          <a:p>
            <a:pPr rtl="0"/>
            <a:r>
              <a:rPr lang="en-CA" sz="1200" b="0" i="0" u="none" strike="noStrike" kern="1200" dirty="0">
                <a:solidFill>
                  <a:schemeClr val="tx1"/>
                </a:solidFill>
                <a:effectLst/>
                <a:latin typeface="+mn-lt"/>
                <a:ea typeface="+mn-ea"/>
                <a:cs typeface="+mn-cs"/>
              </a:rPr>
              <a:t>We chose Logistic regression as our first model to give a baseline metric for our latter models, since LR has high interpretability, it can efficiently describe the relationship between a dependent binary class and the parameters and can examine the significance of the features.</a:t>
            </a:r>
          </a:p>
          <a:p>
            <a:pPr rtl="0"/>
            <a:endParaRPr lang="en-CA" sz="1200" b="0" i="0" u="none" strike="noStrike" kern="1200" dirty="0">
              <a:solidFill>
                <a:schemeClr val="tx1"/>
              </a:solidFill>
              <a:effectLst/>
              <a:latin typeface="+mn-lt"/>
              <a:ea typeface="+mn-ea"/>
              <a:cs typeface="+mn-cs"/>
            </a:endParaRPr>
          </a:p>
          <a:p>
            <a:pPr rtl="0"/>
            <a:r>
              <a:rPr lang="en-CA" sz="1200" b="0" i="0" u="none" strike="noStrike" kern="1200" dirty="0">
                <a:solidFill>
                  <a:schemeClr val="tx1"/>
                </a:solidFill>
                <a:effectLst/>
                <a:latin typeface="+mn-lt"/>
                <a:ea typeface="+mn-ea"/>
                <a:cs typeface="+mn-cs"/>
              </a:rPr>
              <a:t>Our models run on 4 different combinations of variables from the same dataset to seek the optimum.</a:t>
            </a:r>
          </a:p>
          <a:p>
            <a:pPr rtl="0"/>
            <a:r>
              <a:rPr lang="en-CA" sz="1200" b="0" i="0" u="none" strike="noStrike" kern="1200" dirty="0">
                <a:solidFill>
                  <a:schemeClr val="tx1"/>
                </a:solidFill>
                <a:effectLst/>
                <a:latin typeface="+mn-lt"/>
                <a:ea typeface="+mn-ea"/>
                <a:cs typeface="+mn-cs"/>
              </a:rPr>
              <a:t>Dataset 1 includes the 14 variables in the “Base”  section, dataset 2 includes both the “Base” variables and 3 Special-feature variables, dataset 3 contains both the “Base” variables and 3 cross-feature variables, and dataset 4 contains all the variables.</a:t>
            </a:r>
          </a:p>
          <a:p>
            <a:pPr rtl="0"/>
            <a:endParaRPr lang="en-CA" sz="1200" b="0" i="0" u="none" strike="noStrike" kern="1200" dirty="0">
              <a:solidFill>
                <a:schemeClr val="tx1"/>
              </a:solidFill>
              <a:effectLst/>
              <a:latin typeface="+mn-lt"/>
              <a:ea typeface="+mn-ea"/>
              <a:cs typeface="+mn-cs"/>
            </a:endParaRPr>
          </a:p>
          <a:p>
            <a:pPr rtl="0"/>
            <a:r>
              <a:rPr lang="en-CA" sz="1200" b="0" i="0" u="none" strike="noStrike" kern="1200" dirty="0">
                <a:solidFill>
                  <a:schemeClr val="tx1"/>
                </a:solidFill>
                <a:effectLst/>
                <a:latin typeface="+mn-lt"/>
                <a:ea typeface="+mn-ea"/>
                <a:cs typeface="+mn-cs"/>
              </a:rPr>
              <a:t>We use R for LR modelling. As we can see from the graph, the result we have cannot prove our assumption that “the amount of feature has a positive impact on the performance of model “.  dataset 2 has the highest score in all categories, however, the performance of other dataset is not optimal. Even though dataset 4 has the most features, it only performs slightly better than dataset 1 which has the least feature. On the other hand, dataset 2 and dataset 3 have the same amount of features, but the difference between the results is significant. base on the results, We have noticed that datasets with cross-features tend to have worse performance.</a:t>
            </a:r>
          </a:p>
          <a:p>
            <a:pPr rtl="0"/>
            <a:r>
              <a:rPr lang="en-CA" sz="1200" b="0" i="0" u="none" strike="noStrike" kern="1200" dirty="0">
                <a:solidFill>
                  <a:schemeClr val="tx1"/>
                </a:solidFill>
                <a:effectLst/>
                <a:latin typeface="+mn-lt"/>
                <a:ea typeface="+mn-ea"/>
                <a:cs typeface="+mn-cs"/>
              </a:rPr>
              <a:t> </a:t>
            </a:r>
          </a:p>
          <a:p>
            <a:pPr rtl="0"/>
            <a:r>
              <a:rPr lang="en-CA" sz="1200" b="0" i="0" u="none" strike="noStrike" kern="1200" dirty="0">
                <a:solidFill>
                  <a:schemeClr val="tx1"/>
                </a:solidFill>
                <a:effectLst/>
                <a:latin typeface="+mn-lt"/>
                <a:ea typeface="+mn-ea"/>
                <a:cs typeface="+mn-cs"/>
              </a:rPr>
              <a:t>There are 19 variables and around 300 features. The number of features is more than the number of variables because the categorical variables are represented by multiple</a:t>
            </a:r>
            <a:r>
              <a:rPr lang="zh-CN" altLang="en-US" sz="1200" b="0" i="0" u="none" strike="noStrike" kern="1200" dirty="0">
                <a:solidFill>
                  <a:schemeClr val="tx1"/>
                </a:solidFill>
                <a:effectLst/>
                <a:latin typeface="+mn-lt"/>
                <a:ea typeface="+mn-ea"/>
                <a:cs typeface="+mn-cs"/>
              </a:rPr>
              <a:t> </a:t>
            </a:r>
            <a:r>
              <a:rPr lang="en-CA" sz="1200" b="0" i="0" u="none" strike="noStrike" kern="1200" dirty="0">
                <a:solidFill>
                  <a:schemeClr val="tx1"/>
                </a:solidFill>
                <a:effectLst/>
                <a:latin typeface="+mn-lt"/>
                <a:ea typeface="+mn-ea"/>
                <a:cs typeface="+mn-cs"/>
              </a:rPr>
              <a:t>features as we are using one hot encoding.</a:t>
            </a:r>
          </a:p>
          <a:p>
            <a:pPr rtl="0"/>
            <a:endParaRPr lang="en-CA" sz="1200" b="0" i="0" u="none" strike="noStrike" kern="1200" dirty="0">
              <a:solidFill>
                <a:schemeClr val="tx1"/>
              </a:solidFill>
              <a:effectLst/>
              <a:latin typeface="+mn-lt"/>
              <a:ea typeface="+mn-ea"/>
              <a:cs typeface="+mn-cs"/>
            </a:endParaRPr>
          </a:p>
          <a:p>
            <a:pPr rtl="0"/>
            <a:r>
              <a:rPr lang="en-CA" sz="1200" b="0" i="0" u="none" strike="noStrike" kern="1200" dirty="0">
                <a:solidFill>
                  <a:schemeClr val="tx1"/>
                </a:solidFill>
                <a:effectLst/>
                <a:latin typeface="+mn-lt"/>
                <a:ea typeface="+mn-ea"/>
                <a:cs typeface="+mn-cs"/>
              </a:rPr>
              <a:t>We don’t include every feature into the final logistic model. We choose features by their p-value, only whose p-value less than 0.05 are considered as significant. </a:t>
            </a:r>
          </a:p>
          <a:p>
            <a:pPr rtl="0"/>
            <a:endParaRPr lang="en-CA" sz="1200" b="0" i="0" u="none" strike="noStrike" kern="1200" dirty="0">
              <a:solidFill>
                <a:schemeClr val="tx1"/>
              </a:solidFill>
              <a:effectLst/>
              <a:latin typeface="+mn-lt"/>
              <a:ea typeface="+mn-ea"/>
              <a:cs typeface="+mn-cs"/>
            </a:endParaRPr>
          </a:p>
          <a:p>
            <a:pPr rtl="0"/>
            <a:r>
              <a:rPr lang="en-CA" sz="1200" b="0" i="0" u="none" strike="noStrike" kern="1200" dirty="0">
                <a:solidFill>
                  <a:schemeClr val="tx1"/>
                </a:solidFill>
                <a:effectLst/>
                <a:latin typeface="+mn-lt"/>
                <a:ea typeface="+mn-ea"/>
                <a:cs typeface="+mn-cs"/>
              </a:rPr>
              <a:t>Next, </a:t>
            </a:r>
            <a:r>
              <a:rPr lang="en-CA" sz="1200" b="0" i="0" u="none" strike="noStrike" kern="1200" dirty="0" err="1">
                <a:solidFill>
                  <a:schemeClr val="tx1"/>
                </a:solidFill>
                <a:effectLst/>
                <a:latin typeface="+mn-lt"/>
                <a:ea typeface="+mn-ea"/>
                <a:cs typeface="+mn-cs"/>
              </a:rPr>
              <a:t>Xinhui</a:t>
            </a:r>
            <a:r>
              <a:rPr lang="en-CA" sz="1200" b="0" i="0" u="none" strike="noStrike" kern="1200" dirty="0">
                <a:solidFill>
                  <a:schemeClr val="tx1"/>
                </a:solidFill>
                <a:effectLst/>
                <a:latin typeface="+mn-lt"/>
                <a:ea typeface="+mn-ea"/>
                <a:cs typeface="+mn-cs"/>
              </a:rPr>
              <a:t> will talk about SVM and random forest.</a:t>
            </a:r>
          </a:p>
          <a:p>
            <a:r>
              <a:rPr lang="en-CA" sz="1200" b="0" i="0" u="none" strike="noStrike" kern="1200" dirty="0">
                <a:solidFill>
                  <a:schemeClr val="tx1"/>
                </a:solidFill>
                <a:effectLst/>
                <a:latin typeface="+mn-lt"/>
                <a:ea typeface="+mn-ea"/>
                <a:cs typeface="+mn-cs"/>
              </a:rPr>
              <a:t>------------------------</a:t>
            </a:r>
          </a:p>
          <a:p>
            <a:br>
              <a:rPr lang="en-CA" dirty="0"/>
            </a:br>
            <a:endParaRPr lang="en-US" dirty="0"/>
          </a:p>
        </p:txBody>
      </p:sp>
      <p:sp>
        <p:nvSpPr>
          <p:cNvPr id="4" name="Slide Number Placeholder 3"/>
          <p:cNvSpPr>
            <a:spLocks noGrp="1"/>
          </p:cNvSpPr>
          <p:nvPr>
            <p:ph type="sldNum" sz="quarter" idx="5"/>
          </p:nvPr>
        </p:nvSpPr>
        <p:spPr/>
        <p:txBody>
          <a:bodyPr/>
          <a:lstStyle/>
          <a:p>
            <a:fld id="{3A6E1A69-A1EF-D04A-AF6A-2A73A9BE4FCF}" type="slidenum">
              <a:rPr lang="en-US" smtClean="0"/>
              <a:t>12</a:t>
            </a:fld>
            <a:endParaRPr lang="en-US"/>
          </a:p>
        </p:txBody>
      </p:sp>
    </p:spTree>
    <p:extLst>
      <p:ext uri="{BB962C8B-B14F-4D97-AF65-F5344CB8AC3E}">
        <p14:creationId xmlns:p14="http://schemas.microsoft.com/office/powerpoint/2010/main" val="23655474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CA" sz="1200" b="0" i="0" u="none" strike="noStrike" kern="1200" dirty="0">
                <a:solidFill>
                  <a:schemeClr val="tx1"/>
                </a:solidFill>
                <a:effectLst/>
                <a:latin typeface="+mn-lt"/>
                <a:ea typeface="+mn-ea"/>
                <a:cs typeface="+mn-cs"/>
              </a:rPr>
              <a:t>Script</a:t>
            </a:r>
          </a:p>
          <a:p>
            <a:pPr rtl="0"/>
            <a:endParaRPr lang="en-CA" sz="1200" b="0" i="0" u="none" strike="noStrike" kern="1200" dirty="0">
              <a:solidFill>
                <a:schemeClr val="tx1"/>
              </a:solidFill>
              <a:effectLst/>
              <a:latin typeface="+mn-lt"/>
              <a:ea typeface="+mn-ea"/>
              <a:cs typeface="+mn-cs"/>
            </a:endParaRPr>
          </a:p>
          <a:p>
            <a:pPr rtl="0"/>
            <a:r>
              <a:rPr lang="en-CA" sz="1200" b="0" i="0" u="none" strike="noStrike" kern="1200" dirty="0">
                <a:solidFill>
                  <a:schemeClr val="tx1"/>
                </a:solidFill>
                <a:effectLst/>
                <a:latin typeface="+mn-lt"/>
                <a:ea typeface="+mn-ea"/>
                <a:cs typeface="+mn-cs"/>
              </a:rPr>
              <a:t>Hi, I’m Ziyan. And I will start presenting the binary classification model section. We chose Logistic regression as our first model to give a baseline metric for our latter models, since LR has high interpretability, it can efficiently describe the relationship between a dependent binary class and the parameters and can examine the significance of the features.</a:t>
            </a:r>
          </a:p>
          <a:p>
            <a:pPr rtl="0"/>
            <a:endParaRPr lang="en-CA" sz="1200" b="0" i="0" u="none" strike="noStrike" kern="1200" dirty="0">
              <a:solidFill>
                <a:schemeClr val="tx1"/>
              </a:solidFill>
              <a:effectLst/>
              <a:latin typeface="+mn-lt"/>
              <a:ea typeface="+mn-ea"/>
              <a:cs typeface="+mn-cs"/>
            </a:endParaRPr>
          </a:p>
          <a:p>
            <a:pPr rtl="0"/>
            <a:r>
              <a:rPr lang="en-CA" sz="1200" b="0" i="0" u="none" strike="noStrike" kern="1200" dirty="0">
                <a:solidFill>
                  <a:schemeClr val="tx1"/>
                </a:solidFill>
                <a:effectLst/>
                <a:latin typeface="+mn-lt"/>
                <a:ea typeface="+mn-ea"/>
                <a:cs typeface="+mn-cs"/>
              </a:rPr>
              <a:t>Our models run on 4 different combinations of variables from the same dataset to seek the optimum.</a:t>
            </a:r>
          </a:p>
          <a:p>
            <a:pPr rtl="0"/>
            <a:r>
              <a:rPr lang="en-CA" sz="1200" b="0" i="0" u="none" strike="noStrike" kern="1200" dirty="0">
                <a:solidFill>
                  <a:schemeClr val="tx1"/>
                </a:solidFill>
                <a:effectLst/>
                <a:latin typeface="+mn-lt"/>
                <a:ea typeface="+mn-ea"/>
                <a:cs typeface="+mn-cs"/>
              </a:rPr>
              <a:t>Dataset 1 includes the 14 variables in the “Base”  section, dataset 2 includes both the “Base” variables and 3 Special-feature variables, dataset 3 contains both the “Base” variables and 3 cross-feature variables, and dataset 4 contains all the variables.</a:t>
            </a:r>
          </a:p>
          <a:p>
            <a:pPr rtl="0"/>
            <a:endParaRPr lang="en-CA" sz="1200" b="0" i="0" u="none" strike="noStrike" kern="1200" dirty="0">
              <a:solidFill>
                <a:schemeClr val="tx1"/>
              </a:solidFill>
              <a:effectLst/>
              <a:latin typeface="+mn-lt"/>
              <a:ea typeface="+mn-ea"/>
              <a:cs typeface="+mn-cs"/>
            </a:endParaRPr>
          </a:p>
          <a:p>
            <a:pPr rtl="0"/>
            <a:r>
              <a:rPr lang="en-CA" sz="1200" b="0" i="0" u="none" strike="noStrike" kern="1200" dirty="0">
                <a:solidFill>
                  <a:schemeClr val="tx1"/>
                </a:solidFill>
                <a:effectLst/>
                <a:latin typeface="+mn-lt"/>
                <a:ea typeface="+mn-ea"/>
                <a:cs typeface="+mn-cs"/>
              </a:rPr>
              <a:t>We use R for LR modelling. As we can see from the graph, the result we have cannot prove our assumption that “the amount of feature has a positive impact on the performance of model “.  dataset 2 has the highest score in all categories, however, the performance of other dataset is not optimal. Even though dataset 4 has the most features, it only performs slightly better than dataset 1 which has the least feature. On the other hand, dataset 2 and dataset 3 have the same amount of features, but the difference between the results is significant. base on the results, We have noticed that datasets with cross-features tend to have worse performance.</a:t>
            </a:r>
          </a:p>
          <a:p>
            <a:pPr rtl="0"/>
            <a:r>
              <a:rPr lang="en-CA" sz="1200" b="0" i="0" u="none" strike="noStrike" kern="1200" dirty="0">
                <a:solidFill>
                  <a:schemeClr val="tx1"/>
                </a:solidFill>
                <a:effectLst/>
                <a:latin typeface="+mn-lt"/>
                <a:ea typeface="+mn-ea"/>
                <a:cs typeface="+mn-cs"/>
              </a:rPr>
              <a:t> </a:t>
            </a:r>
          </a:p>
          <a:p>
            <a:pPr rtl="0"/>
            <a:r>
              <a:rPr lang="en-CA" sz="1200" b="0" i="0" u="none" strike="noStrike" kern="1200" dirty="0">
                <a:solidFill>
                  <a:schemeClr val="tx1"/>
                </a:solidFill>
                <a:effectLst/>
                <a:latin typeface="+mn-lt"/>
                <a:ea typeface="+mn-ea"/>
                <a:cs typeface="+mn-cs"/>
              </a:rPr>
              <a:t>There are 19 variables and around 300 features. The number of features is more than the number of variables because the categorical variables are represented by multiple</a:t>
            </a:r>
            <a:r>
              <a:rPr lang="zh-CN" altLang="en-US" sz="1200" b="0" i="0" u="none" strike="noStrike" kern="1200" dirty="0">
                <a:solidFill>
                  <a:schemeClr val="tx1"/>
                </a:solidFill>
                <a:effectLst/>
                <a:latin typeface="+mn-lt"/>
                <a:ea typeface="+mn-ea"/>
                <a:cs typeface="+mn-cs"/>
              </a:rPr>
              <a:t> </a:t>
            </a:r>
            <a:r>
              <a:rPr lang="en-CA" sz="1200" b="0" i="0" u="none" strike="noStrike" kern="1200" dirty="0">
                <a:solidFill>
                  <a:schemeClr val="tx1"/>
                </a:solidFill>
                <a:effectLst/>
                <a:latin typeface="+mn-lt"/>
                <a:ea typeface="+mn-ea"/>
                <a:cs typeface="+mn-cs"/>
              </a:rPr>
              <a:t>features as we are using one hot encoding.</a:t>
            </a:r>
          </a:p>
          <a:p>
            <a:pPr rtl="0"/>
            <a:endParaRPr lang="en-CA" sz="1200" b="0" i="0" u="none" strike="noStrike" kern="1200" dirty="0">
              <a:solidFill>
                <a:schemeClr val="tx1"/>
              </a:solidFill>
              <a:effectLst/>
              <a:latin typeface="+mn-lt"/>
              <a:ea typeface="+mn-ea"/>
              <a:cs typeface="+mn-cs"/>
            </a:endParaRPr>
          </a:p>
          <a:p>
            <a:pPr rtl="0"/>
            <a:r>
              <a:rPr lang="en-CA" sz="1200" b="0" i="0" u="none" strike="noStrike" kern="1200" dirty="0">
                <a:solidFill>
                  <a:schemeClr val="tx1"/>
                </a:solidFill>
                <a:effectLst/>
                <a:latin typeface="+mn-lt"/>
                <a:ea typeface="+mn-ea"/>
                <a:cs typeface="+mn-cs"/>
              </a:rPr>
              <a:t>We don’t include every feature into the final logistic model. We choose features by their p-value, only whose p-value less than 0.05 are considered as significant. </a:t>
            </a:r>
          </a:p>
          <a:p>
            <a:pPr rtl="0"/>
            <a:r>
              <a:rPr lang="en-CA" sz="1200" b="0" i="0" u="none" strike="noStrike" kern="1200" dirty="0">
                <a:solidFill>
                  <a:schemeClr val="tx1"/>
                </a:solidFill>
                <a:effectLst/>
                <a:latin typeface="+mn-lt"/>
                <a:ea typeface="+mn-ea"/>
                <a:cs typeface="+mn-cs"/>
              </a:rPr>
              <a:t>Next,</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err="1">
                <a:solidFill>
                  <a:schemeClr val="tx1"/>
                </a:solidFill>
                <a:effectLst/>
                <a:latin typeface="+mn-lt"/>
                <a:ea typeface="+mn-ea"/>
                <a:cs typeface="+mn-cs"/>
              </a:rPr>
              <a:t>Xinhui</a:t>
            </a:r>
            <a:r>
              <a:rPr lang="zh-CN" altLang="en-US" sz="1200" b="0" i="0" u="none" strike="noStrike" kern="1200" dirty="0">
                <a:solidFill>
                  <a:schemeClr val="tx1"/>
                </a:solidFill>
                <a:effectLst/>
                <a:latin typeface="+mn-lt"/>
                <a:ea typeface="+mn-ea"/>
                <a:cs typeface="+mn-cs"/>
              </a:rPr>
              <a:t> </a:t>
            </a:r>
            <a:r>
              <a:rPr lang="en-CA" altLang="zh-CN" sz="1200" b="0" i="0" u="none" strike="noStrike" kern="1200" dirty="0">
                <a:solidFill>
                  <a:schemeClr val="tx1"/>
                </a:solidFill>
                <a:effectLst/>
                <a:latin typeface="+mn-lt"/>
                <a:ea typeface="+mn-ea"/>
                <a:cs typeface="+mn-cs"/>
              </a:rPr>
              <a:t>will talk about the model selection.</a:t>
            </a:r>
            <a:endParaRPr lang="en-CA" sz="1200" b="0" i="0" u="none" strike="noStrike" kern="1200" dirty="0">
              <a:solidFill>
                <a:schemeClr val="tx1"/>
              </a:solidFill>
              <a:effectLst/>
              <a:latin typeface="+mn-lt"/>
              <a:ea typeface="+mn-ea"/>
              <a:cs typeface="+mn-cs"/>
            </a:endParaRPr>
          </a:p>
          <a:p>
            <a:pPr rtl="0"/>
            <a:r>
              <a:rPr lang="en-CA" sz="1200" b="0" i="0" u="none" strike="noStrike" kern="1200" dirty="0">
                <a:solidFill>
                  <a:schemeClr val="tx1"/>
                </a:solidFill>
                <a:effectLst/>
                <a:latin typeface="+mn-lt"/>
                <a:ea typeface="+mn-ea"/>
                <a:cs typeface="+mn-cs"/>
              </a:rPr>
              <a:t>------------------------</a:t>
            </a:r>
          </a:p>
          <a:p>
            <a:br>
              <a:rPr lang="en-CA" dirty="0"/>
            </a:br>
            <a:endParaRPr lang="en-US" dirty="0"/>
          </a:p>
        </p:txBody>
      </p:sp>
      <p:sp>
        <p:nvSpPr>
          <p:cNvPr id="4" name="Slide Number Placeholder 3"/>
          <p:cNvSpPr>
            <a:spLocks noGrp="1"/>
          </p:cNvSpPr>
          <p:nvPr>
            <p:ph type="sldNum" sz="quarter" idx="5"/>
          </p:nvPr>
        </p:nvSpPr>
        <p:spPr/>
        <p:txBody>
          <a:bodyPr/>
          <a:lstStyle/>
          <a:p>
            <a:fld id="{3A6E1A69-A1EF-D04A-AF6A-2A73A9BE4FCF}" type="slidenum">
              <a:rPr lang="en-US" smtClean="0"/>
              <a:t>13</a:t>
            </a:fld>
            <a:endParaRPr lang="en-US"/>
          </a:p>
        </p:txBody>
      </p:sp>
    </p:spTree>
    <p:extLst>
      <p:ext uri="{BB962C8B-B14F-4D97-AF65-F5344CB8AC3E}">
        <p14:creationId xmlns:p14="http://schemas.microsoft.com/office/powerpoint/2010/main" val="13853240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CA" sz="1200" b="0" i="0" u="none" strike="noStrike" kern="1200" dirty="0">
                <a:solidFill>
                  <a:schemeClr val="tx1"/>
                </a:solidFill>
                <a:effectLst/>
                <a:latin typeface="+mn-lt"/>
                <a:ea typeface="+mn-ea"/>
                <a:cs typeface="+mn-cs"/>
              </a:rPr>
              <a:t>Script</a:t>
            </a:r>
          </a:p>
          <a:p>
            <a:pPr rtl="0"/>
            <a:endParaRPr lang="en-CA" sz="1200" b="0" i="0" u="none" strike="noStrike" kern="1200" dirty="0">
              <a:solidFill>
                <a:schemeClr val="tx1"/>
              </a:solidFill>
              <a:effectLst/>
              <a:latin typeface="+mn-lt"/>
              <a:ea typeface="+mn-ea"/>
              <a:cs typeface="+mn-cs"/>
            </a:endParaRPr>
          </a:p>
          <a:p>
            <a:pPr rtl="0"/>
            <a:r>
              <a:rPr lang="en-CA" sz="1200" b="0" i="0" u="none" strike="noStrike" kern="1200" dirty="0">
                <a:solidFill>
                  <a:schemeClr val="tx1"/>
                </a:solidFill>
                <a:effectLst/>
                <a:latin typeface="+mn-lt"/>
                <a:ea typeface="+mn-ea"/>
                <a:cs typeface="+mn-cs"/>
              </a:rPr>
              <a:t>Hi, I’m Ziyan. And I will start presenting the binary classification model section. We chose Logistic regression as our first model to give a baseline metric for our latter models, since LR has high interpretability, it can efficiently describe the relationship between a dependent binary class and the parameters and can examine the significance of the features.</a:t>
            </a:r>
          </a:p>
          <a:p>
            <a:pPr rtl="0"/>
            <a:endParaRPr lang="en-CA" sz="1200" b="0" i="0" u="none" strike="noStrike" kern="1200" dirty="0">
              <a:solidFill>
                <a:schemeClr val="tx1"/>
              </a:solidFill>
              <a:effectLst/>
              <a:latin typeface="+mn-lt"/>
              <a:ea typeface="+mn-ea"/>
              <a:cs typeface="+mn-cs"/>
            </a:endParaRPr>
          </a:p>
          <a:p>
            <a:pPr rtl="0"/>
            <a:r>
              <a:rPr lang="en-CA" sz="1200" b="0" i="0" u="none" strike="noStrike" kern="1200" dirty="0">
                <a:solidFill>
                  <a:schemeClr val="tx1"/>
                </a:solidFill>
                <a:effectLst/>
                <a:latin typeface="+mn-lt"/>
                <a:ea typeface="+mn-ea"/>
                <a:cs typeface="+mn-cs"/>
              </a:rPr>
              <a:t>Our models run on 4 different combinations of variables from the same dataset to seek the optimum.</a:t>
            </a:r>
          </a:p>
          <a:p>
            <a:pPr rtl="0"/>
            <a:r>
              <a:rPr lang="en-CA" sz="1200" b="0" i="0" u="none" strike="noStrike" kern="1200" dirty="0">
                <a:solidFill>
                  <a:schemeClr val="tx1"/>
                </a:solidFill>
                <a:effectLst/>
                <a:latin typeface="+mn-lt"/>
                <a:ea typeface="+mn-ea"/>
                <a:cs typeface="+mn-cs"/>
              </a:rPr>
              <a:t>Dataset 1 includes the 14 variables in the “Base”  section, dataset 2 includes both the “Base” variables and 3 Special-feature variables, dataset 3 contains both the “Base” variables and 3 cross-feature variables, and dataset 4 contains all the variables.</a:t>
            </a:r>
          </a:p>
          <a:p>
            <a:pPr rtl="0"/>
            <a:endParaRPr lang="en-CA" sz="1200" b="0" i="0" u="none" strike="noStrike" kern="1200" dirty="0">
              <a:solidFill>
                <a:schemeClr val="tx1"/>
              </a:solidFill>
              <a:effectLst/>
              <a:latin typeface="+mn-lt"/>
              <a:ea typeface="+mn-ea"/>
              <a:cs typeface="+mn-cs"/>
            </a:endParaRPr>
          </a:p>
          <a:p>
            <a:pPr rtl="0"/>
            <a:r>
              <a:rPr lang="en-CA" sz="1200" b="0" i="0" u="none" strike="noStrike" kern="1200" dirty="0">
                <a:solidFill>
                  <a:schemeClr val="tx1"/>
                </a:solidFill>
                <a:effectLst/>
                <a:latin typeface="+mn-lt"/>
                <a:ea typeface="+mn-ea"/>
                <a:cs typeface="+mn-cs"/>
              </a:rPr>
              <a:t>We use R for LR modelling. As we can see from the graph, the result we have cannot prove our assumption that “the amount of feature has a positive impact on the performance of model “.  dataset 2 has the highest score in all categories, however, the performance of other dataset is not optimal. Even though dataset 4 has the most features, it only performs slightly better than dataset 1 which has the least feature. On the other hand, dataset 2 and dataset 3 have the same amount of features, but the difference between the results is significant. base on the results, We have noticed that datasets with cross-features tend to have worse performance.</a:t>
            </a:r>
          </a:p>
          <a:p>
            <a:pPr rtl="0"/>
            <a:r>
              <a:rPr lang="en-CA" sz="1200" b="0" i="0" u="none" strike="noStrike" kern="1200" dirty="0">
                <a:solidFill>
                  <a:schemeClr val="tx1"/>
                </a:solidFill>
                <a:effectLst/>
                <a:latin typeface="+mn-lt"/>
                <a:ea typeface="+mn-ea"/>
                <a:cs typeface="+mn-cs"/>
              </a:rPr>
              <a:t> </a:t>
            </a:r>
          </a:p>
          <a:p>
            <a:pPr rtl="0"/>
            <a:r>
              <a:rPr lang="en-CA" sz="1200" b="0" i="0" u="none" strike="noStrike" kern="1200" dirty="0">
                <a:solidFill>
                  <a:schemeClr val="tx1"/>
                </a:solidFill>
                <a:effectLst/>
                <a:latin typeface="+mn-lt"/>
                <a:ea typeface="+mn-ea"/>
                <a:cs typeface="+mn-cs"/>
              </a:rPr>
              <a:t>There are 19 variables and around 300 features. The number of features is more than the number of variables because the categorical variables are represented by multiple</a:t>
            </a:r>
            <a:r>
              <a:rPr lang="zh-CN" altLang="en-US" sz="1200" b="0" i="0" u="none" strike="noStrike" kern="1200" dirty="0">
                <a:solidFill>
                  <a:schemeClr val="tx1"/>
                </a:solidFill>
                <a:effectLst/>
                <a:latin typeface="+mn-lt"/>
                <a:ea typeface="+mn-ea"/>
                <a:cs typeface="+mn-cs"/>
              </a:rPr>
              <a:t> </a:t>
            </a:r>
            <a:r>
              <a:rPr lang="en-CA" sz="1200" b="0" i="0" u="none" strike="noStrike" kern="1200" dirty="0">
                <a:solidFill>
                  <a:schemeClr val="tx1"/>
                </a:solidFill>
                <a:effectLst/>
                <a:latin typeface="+mn-lt"/>
                <a:ea typeface="+mn-ea"/>
                <a:cs typeface="+mn-cs"/>
              </a:rPr>
              <a:t>features as we are using one hot encoding.</a:t>
            </a:r>
          </a:p>
          <a:p>
            <a:pPr rtl="0"/>
            <a:endParaRPr lang="en-CA" sz="1200" b="0" i="0" u="none" strike="noStrike" kern="1200" dirty="0">
              <a:solidFill>
                <a:schemeClr val="tx1"/>
              </a:solidFill>
              <a:effectLst/>
              <a:latin typeface="+mn-lt"/>
              <a:ea typeface="+mn-ea"/>
              <a:cs typeface="+mn-cs"/>
            </a:endParaRPr>
          </a:p>
          <a:p>
            <a:pPr rtl="0"/>
            <a:r>
              <a:rPr lang="en-CA" sz="1200" b="0" i="0" u="none" strike="noStrike" kern="1200" dirty="0">
                <a:solidFill>
                  <a:schemeClr val="tx1"/>
                </a:solidFill>
                <a:effectLst/>
                <a:latin typeface="+mn-lt"/>
                <a:ea typeface="+mn-ea"/>
                <a:cs typeface="+mn-cs"/>
              </a:rPr>
              <a:t>We don’t include every feature into the final logistic model. We choose features by their p-value, only whose p-value less than 0.05 are considered as significant. </a:t>
            </a:r>
          </a:p>
          <a:p>
            <a:pPr rtl="0"/>
            <a:r>
              <a:rPr lang="en-CA" sz="1200" b="0" i="0" u="none" strike="noStrike" kern="1200" dirty="0">
                <a:solidFill>
                  <a:schemeClr val="tx1"/>
                </a:solidFill>
                <a:effectLst/>
                <a:latin typeface="+mn-lt"/>
                <a:ea typeface="+mn-ea"/>
                <a:cs typeface="+mn-cs"/>
              </a:rPr>
              <a:t>Next,</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err="1">
                <a:solidFill>
                  <a:schemeClr val="tx1"/>
                </a:solidFill>
                <a:effectLst/>
                <a:latin typeface="+mn-lt"/>
                <a:ea typeface="+mn-ea"/>
                <a:cs typeface="+mn-cs"/>
              </a:rPr>
              <a:t>Xinhui</a:t>
            </a:r>
            <a:r>
              <a:rPr lang="zh-CN" altLang="en-US" sz="1200" b="0" i="0" u="none" strike="noStrike" kern="1200" dirty="0">
                <a:solidFill>
                  <a:schemeClr val="tx1"/>
                </a:solidFill>
                <a:effectLst/>
                <a:latin typeface="+mn-lt"/>
                <a:ea typeface="+mn-ea"/>
                <a:cs typeface="+mn-cs"/>
              </a:rPr>
              <a:t> </a:t>
            </a:r>
            <a:r>
              <a:rPr lang="en-CA" altLang="zh-CN" sz="1200" b="0" i="0" u="none" strike="noStrike" kern="1200" dirty="0">
                <a:solidFill>
                  <a:schemeClr val="tx1"/>
                </a:solidFill>
                <a:effectLst/>
                <a:latin typeface="+mn-lt"/>
                <a:ea typeface="+mn-ea"/>
                <a:cs typeface="+mn-cs"/>
              </a:rPr>
              <a:t>will talk about the model selection.</a:t>
            </a:r>
            <a:endParaRPr lang="en-CA" sz="1200" b="0" i="0" u="none" strike="noStrike" kern="1200" dirty="0">
              <a:solidFill>
                <a:schemeClr val="tx1"/>
              </a:solidFill>
              <a:effectLst/>
              <a:latin typeface="+mn-lt"/>
              <a:ea typeface="+mn-ea"/>
              <a:cs typeface="+mn-cs"/>
            </a:endParaRPr>
          </a:p>
          <a:p>
            <a:pPr rtl="0"/>
            <a:r>
              <a:rPr lang="en-CA" sz="1200" b="0" i="0" u="none" strike="noStrike" kern="1200" dirty="0">
                <a:solidFill>
                  <a:schemeClr val="tx1"/>
                </a:solidFill>
                <a:effectLst/>
                <a:latin typeface="+mn-lt"/>
                <a:ea typeface="+mn-ea"/>
                <a:cs typeface="+mn-cs"/>
              </a:rPr>
              <a:t>------------------------</a:t>
            </a:r>
          </a:p>
          <a:p>
            <a:br>
              <a:rPr lang="en-CA" dirty="0"/>
            </a:br>
            <a:endParaRPr lang="en-US" dirty="0"/>
          </a:p>
        </p:txBody>
      </p:sp>
      <p:sp>
        <p:nvSpPr>
          <p:cNvPr id="4" name="Slide Number Placeholder 3"/>
          <p:cNvSpPr>
            <a:spLocks noGrp="1"/>
          </p:cNvSpPr>
          <p:nvPr>
            <p:ph type="sldNum" sz="quarter" idx="5"/>
          </p:nvPr>
        </p:nvSpPr>
        <p:spPr/>
        <p:txBody>
          <a:bodyPr/>
          <a:lstStyle/>
          <a:p>
            <a:fld id="{3A6E1A69-A1EF-D04A-AF6A-2A73A9BE4FCF}" type="slidenum">
              <a:rPr lang="en-US" smtClean="0"/>
              <a:t>14</a:t>
            </a:fld>
            <a:endParaRPr lang="en-US"/>
          </a:p>
        </p:txBody>
      </p:sp>
    </p:spTree>
    <p:extLst>
      <p:ext uri="{BB962C8B-B14F-4D97-AF65-F5344CB8AC3E}">
        <p14:creationId xmlns:p14="http://schemas.microsoft.com/office/powerpoint/2010/main" val="25178723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CA" sz="1200" b="0" i="0" u="none" strike="noStrike" kern="1200" dirty="0">
                <a:solidFill>
                  <a:schemeClr val="tx1"/>
                </a:solidFill>
                <a:effectLst/>
                <a:latin typeface="+mn-lt"/>
                <a:ea typeface="+mn-ea"/>
                <a:cs typeface="+mn-cs"/>
              </a:rPr>
              <a:t>Script</a:t>
            </a:r>
          </a:p>
          <a:p>
            <a:pPr rtl="0"/>
            <a:endParaRPr lang="en-CA" sz="1200" b="0" i="0" u="none" strike="noStrike" kern="1200" dirty="0">
              <a:solidFill>
                <a:schemeClr val="tx1"/>
              </a:solidFill>
              <a:effectLst/>
              <a:latin typeface="+mn-lt"/>
              <a:ea typeface="+mn-ea"/>
              <a:cs typeface="+mn-cs"/>
            </a:endParaRPr>
          </a:p>
          <a:p>
            <a:pPr rtl="0"/>
            <a:r>
              <a:rPr lang="en-CA" sz="1200" b="0" i="0" u="none" strike="noStrike" kern="1200" dirty="0">
                <a:solidFill>
                  <a:schemeClr val="tx1"/>
                </a:solidFill>
                <a:effectLst/>
                <a:latin typeface="+mn-lt"/>
                <a:ea typeface="+mn-ea"/>
                <a:cs typeface="+mn-cs"/>
              </a:rPr>
              <a:t>Hi, I’m Ziyan. And I will start presenting the binary classification model section. We chose Logistic regression as our first model to give a baseline metric for our latter models, since LR has high interpretability, it can efficiently describe the relationship between a dependent binary class and the parameters and can examine the significance of the features.</a:t>
            </a:r>
          </a:p>
          <a:p>
            <a:pPr rtl="0"/>
            <a:endParaRPr lang="en-CA" sz="1200" b="0" i="0" u="none" strike="noStrike" kern="1200" dirty="0">
              <a:solidFill>
                <a:schemeClr val="tx1"/>
              </a:solidFill>
              <a:effectLst/>
              <a:latin typeface="+mn-lt"/>
              <a:ea typeface="+mn-ea"/>
              <a:cs typeface="+mn-cs"/>
            </a:endParaRPr>
          </a:p>
          <a:p>
            <a:pPr rtl="0"/>
            <a:r>
              <a:rPr lang="en-CA" sz="1200" b="0" i="0" u="none" strike="noStrike" kern="1200" dirty="0">
                <a:solidFill>
                  <a:schemeClr val="tx1"/>
                </a:solidFill>
                <a:effectLst/>
                <a:latin typeface="+mn-lt"/>
                <a:ea typeface="+mn-ea"/>
                <a:cs typeface="+mn-cs"/>
              </a:rPr>
              <a:t>Our models run on 4 different combinations of variables from the same dataset to seek the optimum.</a:t>
            </a:r>
          </a:p>
          <a:p>
            <a:pPr rtl="0"/>
            <a:r>
              <a:rPr lang="en-CA" sz="1200" b="0" i="0" u="none" strike="noStrike" kern="1200" dirty="0">
                <a:solidFill>
                  <a:schemeClr val="tx1"/>
                </a:solidFill>
                <a:effectLst/>
                <a:latin typeface="+mn-lt"/>
                <a:ea typeface="+mn-ea"/>
                <a:cs typeface="+mn-cs"/>
              </a:rPr>
              <a:t>Dataset 1 includes the 14 variables in the “Base”  section, dataset 2 includes both the “Base” variables and 3 “Additional” variables, dataset 3 contains both the “Base” variables and 3 cross-feature variables, and dataset 4 contains all the variables.</a:t>
            </a:r>
          </a:p>
          <a:p>
            <a:pPr rtl="0"/>
            <a:endParaRPr lang="en-CA" sz="1200" b="0" i="0" u="none" strike="noStrike" kern="1200" dirty="0">
              <a:solidFill>
                <a:schemeClr val="tx1"/>
              </a:solidFill>
              <a:effectLst/>
              <a:latin typeface="+mn-lt"/>
              <a:ea typeface="+mn-ea"/>
              <a:cs typeface="+mn-cs"/>
            </a:endParaRPr>
          </a:p>
          <a:p>
            <a:pPr rtl="0"/>
            <a:r>
              <a:rPr lang="en-CA" sz="1200" b="0" i="0" u="none" strike="noStrike" kern="1200" dirty="0">
                <a:solidFill>
                  <a:schemeClr val="tx1"/>
                </a:solidFill>
                <a:effectLst/>
                <a:latin typeface="+mn-lt"/>
                <a:ea typeface="+mn-ea"/>
                <a:cs typeface="+mn-cs"/>
              </a:rPr>
              <a:t>We use R for LR modelling. As we can see from the graph, the result we have cannot prove our assumption that “the amount of feature has a positive impact on the performance of model “.  dataset 2 has the highest score in all categories, however, the performance of other dataset is not optimal. Even though dataset 4 has the most features, it only performs slightly better than dataset 1 which has the least feature. On the other hand, dataset 2 and dataset 3 have the same amount of features, but the difference between the results is significant. base on the results, We have noticed that datasets with cross-features tend to have worse performance.</a:t>
            </a:r>
          </a:p>
          <a:p>
            <a:pPr rtl="0"/>
            <a:r>
              <a:rPr lang="en-CA" sz="1200" b="0" i="0" u="none" strike="noStrike" kern="1200" dirty="0">
                <a:solidFill>
                  <a:schemeClr val="tx1"/>
                </a:solidFill>
                <a:effectLst/>
                <a:latin typeface="+mn-lt"/>
                <a:ea typeface="+mn-ea"/>
                <a:cs typeface="+mn-cs"/>
              </a:rPr>
              <a:t> </a:t>
            </a:r>
          </a:p>
          <a:p>
            <a:pPr rtl="0"/>
            <a:r>
              <a:rPr lang="en-CA" sz="1200" b="0" i="0" u="none" strike="noStrike" kern="1200" dirty="0">
                <a:solidFill>
                  <a:schemeClr val="tx1"/>
                </a:solidFill>
                <a:effectLst/>
                <a:latin typeface="+mn-lt"/>
                <a:ea typeface="+mn-ea"/>
                <a:cs typeface="+mn-cs"/>
              </a:rPr>
              <a:t>There are 19 variables and around 300 features. The number of features is more than the number of variables because the categorical variables are represented by features as we are using one hot encoding.</a:t>
            </a:r>
          </a:p>
          <a:p>
            <a:pPr rtl="0"/>
            <a:endParaRPr lang="en-CA" sz="1200" b="0" i="0" u="none" strike="noStrike" kern="1200" dirty="0">
              <a:solidFill>
                <a:schemeClr val="tx1"/>
              </a:solidFill>
              <a:effectLst/>
              <a:latin typeface="+mn-lt"/>
              <a:ea typeface="+mn-ea"/>
              <a:cs typeface="+mn-cs"/>
            </a:endParaRPr>
          </a:p>
          <a:p>
            <a:pPr rtl="0"/>
            <a:r>
              <a:rPr lang="en-CA" sz="1200" b="0" i="0" u="none" strike="noStrike" kern="1200" dirty="0">
                <a:solidFill>
                  <a:schemeClr val="tx1"/>
                </a:solidFill>
                <a:effectLst/>
                <a:latin typeface="+mn-lt"/>
                <a:ea typeface="+mn-ea"/>
                <a:cs typeface="+mn-cs"/>
              </a:rPr>
              <a:t>We don’t include every feature into the final logistic model. We choose features by their p-value, only whose p-value less than 0.05 are considered as significant. More specific, the the p-value, the more important the feature.</a:t>
            </a:r>
          </a:p>
          <a:p>
            <a:pPr rtl="0"/>
            <a:endParaRPr lang="en-CA" sz="1200" b="0" i="0" u="none" strike="noStrike" kern="1200" dirty="0">
              <a:solidFill>
                <a:schemeClr val="tx1"/>
              </a:solidFill>
              <a:effectLst/>
              <a:latin typeface="+mn-lt"/>
              <a:ea typeface="+mn-ea"/>
              <a:cs typeface="+mn-cs"/>
            </a:endParaRPr>
          </a:p>
          <a:p>
            <a:pPr rtl="0"/>
            <a:r>
              <a:rPr lang="en-CA" sz="1200" b="0" i="0" u="none" strike="noStrike" kern="1200" dirty="0">
                <a:solidFill>
                  <a:schemeClr val="tx1"/>
                </a:solidFill>
                <a:effectLst/>
                <a:latin typeface="+mn-lt"/>
                <a:ea typeface="+mn-ea"/>
                <a:cs typeface="+mn-cs"/>
              </a:rPr>
              <a:t>Next, …</a:t>
            </a:r>
          </a:p>
          <a:p>
            <a:pPr rtl="0"/>
            <a:endParaRPr lang="en-CA" sz="1200" b="0" i="0" u="none" strike="noStrike" kern="1200" dirty="0">
              <a:solidFill>
                <a:schemeClr val="tx1"/>
              </a:solidFill>
              <a:effectLst/>
              <a:latin typeface="+mn-lt"/>
              <a:ea typeface="+mn-ea"/>
              <a:cs typeface="+mn-cs"/>
            </a:endParaRPr>
          </a:p>
          <a:p>
            <a:pPr rtl="0"/>
            <a:r>
              <a:rPr lang="en-CA" sz="1200" b="0" i="0" u="none" strike="noStrike" kern="1200" dirty="0">
                <a:solidFill>
                  <a:schemeClr val="tx1"/>
                </a:solidFill>
                <a:effectLst/>
                <a:latin typeface="+mn-lt"/>
                <a:ea typeface="+mn-ea"/>
                <a:cs typeface="+mn-cs"/>
              </a:rPr>
              <a:t>------------------------</a:t>
            </a:r>
          </a:p>
          <a:p>
            <a:br>
              <a:rPr lang="en-CA" dirty="0"/>
            </a:br>
            <a:endParaRPr lang="en-US" dirty="0"/>
          </a:p>
        </p:txBody>
      </p:sp>
      <p:sp>
        <p:nvSpPr>
          <p:cNvPr id="4" name="Slide Number Placeholder 3"/>
          <p:cNvSpPr>
            <a:spLocks noGrp="1"/>
          </p:cNvSpPr>
          <p:nvPr>
            <p:ph type="sldNum" sz="quarter" idx="5"/>
          </p:nvPr>
        </p:nvSpPr>
        <p:spPr/>
        <p:txBody>
          <a:bodyPr/>
          <a:lstStyle/>
          <a:p>
            <a:fld id="{3A6E1A69-A1EF-D04A-AF6A-2A73A9BE4FCF}" type="slidenum">
              <a:rPr lang="en-US" smtClean="0"/>
              <a:t>15</a:t>
            </a:fld>
            <a:endParaRPr lang="en-US"/>
          </a:p>
        </p:txBody>
      </p:sp>
    </p:spTree>
    <p:extLst>
      <p:ext uri="{BB962C8B-B14F-4D97-AF65-F5344CB8AC3E}">
        <p14:creationId xmlns:p14="http://schemas.microsoft.com/office/powerpoint/2010/main" val="248906100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507736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IMAGE AND CONTENTS LAYOUT_18">
    <p:spTree>
      <p:nvGrpSpPr>
        <p:cNvPr id="1" name=""/>
        <p:cNvGrpSpPr/>
        <p:nvPr/>
      </p:nvGrpSpPr>
      <p:grpSpPr>
        <a:xfrm>
          <a:off x="0" y="0"/>
          <a:ext cx="0" cy="0"/>
          <a:chOff x="0" y="0"/>
          <a:chExt cx="0" cy="0"/>
        </a:xfrm>
      </p:grpSpPr>
      <p:sp>
        <p:nvSpPr>
          <p:cNvPr id="7" name="그림 개체 틀 2"/>
          <p:cNvSpPr>
            <a:spLocks noGrp="1"/>
          </p:cNvSpPr>
          <p:nvPr>
            <p:ph type="pic" sz="quarter" idx="46" hasCustomPrompt="1"/>
          </p:nvPr>
        </p:nvSpPr>
        <p:spPr>
          <a:xfrm>
            <a:off x="729574" y="1515298"/>
            <a:ext cx="3300639" cy="4780173"/>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12" name="그림 개체 틀 2"/>
          <p:cNvSpPr>
            <a:spLocks noGrp="1"/>
          </p:cNvSpPr>
          <p:nvPr>
            <p:ph type="pic" sz="quarter" idx="58" hasCustomPrompt="1"/>
          </p:nvPr>
        </p:nvSpPr>
        <p:spPr>
          <a:xfrm>
            <a:off x="8212091" y="1515298"/>
            <a:ext cx="3300639" cy="4780173"/>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9" name="제목 1">
            <a:extLst>
              <a:ext uri="{FF2B5EF4-FFF2-40B4-BE49-F238E27FC236}">
                <a16:creationId xmlns:a16="http://schemas.microsoft.com/office/drawing/2014/main" id="{AE1361B6-8316-4AC7-8C5C-5371D9A5B6D9}"/>
              </a:ext>
            </a:extLst>
          </p:cNvPr>
          <p:cNvSpPr>
            <a:spLocks noGrp="1"/>
          </p:cNvSpPr>
          <p:nvPr>
            <p:ph type="title" hasCustomPrompt="1"/>
          </p:nvPr>
        </p:nvSpPr>
        <p:spPr>
          <a:xfrm>
            <a:off x="0" y="260648"/>
            <a:ext cx="12192000" cy="801798"/>
          </a:xfrm>
          <a:prstGeom prst="rect">
            <a:avLst/>
          </a:prstGeom>
        </p:spPr>
        <p:txBody>
          <a:bodyPr anchor="ctr">
            <a:noAutofit/>
          </a:bodyPr>
          <a:lstStyle>
            <a:lvl1pPr algn="ctr">
              <a:defRPr sz="5400" b="0" baseline="0">
                <a:solidFill>
                  <a:schemeClr val="tx1">
                    <a:lumMod val="75000"/>
                    <a:lumOff val="25000"/>
                  </a:schemeClr>
                </a:solidFill>
              </a:defRPr>
            </a:lvl1pPr>
          </a:lstStyle>
          <a:p>
            <a:r>
              <a:rPr lang="en-US" altLang="ko-KR" dirty="0"/>
              <a:t>BASIC LAYOUT</a:t>
            </a:r>
            <a:endParaRPr lang="ko-KR" altLang="en-US" dirty="0"/>
          </a:p>
        </p:txBody>
      </p:sp>
    </p:spTree>
    <p:extLst>
      <p:ext uri="{BB962C8B-B14F-4D97-AF65-F5344CB8AC3E}">
        <p14:creationId xmlns:p14="http://schemas.microsoft.com/office/powerpoint/2010/main" val="4297138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PNG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2482"/>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PNG &amp; Shapes Layout</a:t>
            </a:r>
          </a:p>
        </p:txBody>
      </p:sp>
    </p:spTree>
    <p:extLst>
      <p:ext uri="{BB962C8B-B14F-4D97-AF65-F5344CB8AC3E}">
        <p14:creationId xmlns:p14="http://schemas.microsoft.com/office/powerpoint/2010/main" val="32174401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Icon sets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123478"/>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Icon Sets Layout</a:t>
            </a:r>
          </a:p>
        </p:txBody>
      </p:sp>
      <p:sp>
        <p:nvSpPr>
          <p:cNvPr id="3" name="Rounded Rectangle 2"/>
          <p:cNvSpPr/>
          <p:nvPr userDrawn="1"/>
        </p:nvSpPr>
        <p:spPr>
          <a:xfrm>
            <a:off x="354010" y="1131591"/>
            <a:ext cx="3560767" cy="540256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p>
        </p:txBody>
      </p:sp>
      <p:sp>
        <p:nvSpPr>
          <p:cNvPr id="4" name="Rounded Rectangle 3"/>
          <p:cNvSpPr/>
          <p:nvPr userDrawn="1"/>
        </p:nvSpPr>
        <p:spPr>
          <a:xfrm>
            <a:off x="531933" y="1347500"/>
            <a:ext cx="153868" cy="5015200"/>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bg1"/>
              </a:solidFill>
            </a:endParaRPr>
          </a:p>
        </p:txBody>
      </p:sp>
      <p:sp>
        <p:nvSpPr>
          <p:cNvPr id="5" name="Half Frame 4"/>
          <p:cNvSpPr/>
          <p:nvPr userDrawn="1"/>
        </p:nvSpPr>
        <p:spPr>
          <a:xfrm rot="5400000">
            <a:off x="3057177" y="1276653"/>
            <a:ext cx="685849" cy="685148"/>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tx1">
                  <a:lumMod val="85000"/>
                  <a:lumOff val="15000"/>
                </a:schemeClr>
              </a:solidFill>
            </a:endParaRPr>
          </a:p>
        </p:txBody>
      </p:sp>
      <p:sp>
        <p:nvSpPr>
          <p:cNvPr id="58" name="TextBox 57">
            <a:extLst>
              <a:ext uri="{FF2B5EF4-FFF2-40B4-BE49-F238E27FC236}">
                <a16:creationId xmlns:a16="http://schemas.microsoft.com/office/drawing/2014/main" id="{5644E8BB-F13A-4AE0-889E-633DE4143787}"/>
              </a:ext>
            </a:extLst>
          </p:cNvPr>
          <p:cNvSpPr txBox="1"/>
          <p:nvPr userDrawn="1"/>
        </p:nvSpPr>
        <p:spPr>
          <a:xfrm>
            <a:off x="711704" y="1637214"/>
            <a:ext cx="2232248" cy="523220"/>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Resize without losing quality</a:t>
            </a:r>
            <a:endParaRPr lang="ko-KR" altLang="en-US" sz="1400" b="1" dirty="0">
              <a:solidFill>
                <a:schemeClr val="bg1"/>
              </a:solidFill>
              <a:latin typeface="Arial" pitchFamily="34" charset="0"/>
              <a:cs typeface="Arial" pitchFamily="34" charset="0"/>
            </a:endParaRPr>
          </a:p>
        </p:txBody>
      </p:sp>
      <p:sp>
        <p:nvSpPr>
          <p:cNvPr id="59" name="TextBox 58">
            <a:extLst>
              <a:ext uri="{FF2B5EF4-FFF2-40B4-BE49-F238E27FC236}">
                <a16:creationId xmlns:a16="http://schemas.microsoft.com/office/drawing/2014/main" id="{F2CE2B8B-ED32-491A-95B2-D28904BC432C}"/>
              </a:ext>
            </a:extLst>
          </p:cNvPr>
          <p:cNvSpPr txBox="1"/>
          <p:nvPr userDrawn="1"/>
        </p:nvSpPr>
        <p:spPr>
          <a:xfrm>
            <a:off x="711704" y="2127463"/>
            <a:ext cx="2232248" cy="738664"/>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Change Fill Color &amp;</a:t>
            </a:r>
          </a:p>
          <a:p>
            <a:r>
              <a:rPr lang="en-US" altLang="ko-KR" sz="1400" b="1" dirty="0">
                <a:solidFill>
                  <a:schemeClr val="bg1"/>
                </a:solidFill>
                <a:latin typeface="Arial" pitchFamily="34" charset="0"/>
                <a:cs typeface="Arial" pitchFamily="34" charset="0"/>
              </a:rPr>
              <a:t>Line Color</a:t>
            </a:r>
            <a:endParaRPr lang="ko-KR" altLang="en-US" sz="1400" b="1" dirty="0">
              <a:solidFill>
                <a:schemeClr val="bg1"/>
              </a:solidFill>
              <a:latin typeface="Arial" pitchFamily="34" charset="0"/>
              <a:cs typeface="Arial" pitchFamily="34" charset="0"/>
            </a:endParaRPr>
          </a:p>
        </p:txBody>
      </p:sp>
      <p:sp>
        <p:nvSpPr>
          <p:cNvPr id="60" name="TextBox 59">
            <a:extLst>
              <a:ext uri="{FF2B5EF4-FFF2-40B4-BE49-F238E27FC236}">
                <a16:creationId xmlns:a16="http://schemas.microsoft.com/office/drawing/2014/main" id="{962A52DF-2523-4479-BFA3-B5ACE9887E1C}"/>
              </a:ext>
            </a:extLst>
          </p:cNvPr>
          <p:cNvSpPr txBox="1"/>
          <p:nvPr userDrawn="1"/>
        </p:nvSpPr>
        <p:spPr>
          <a:xfrm>
            <a:off x="721229" y="5808438"/>
            <a:ext cx="2232000" cy="307777"/>
          </a:xfrm>
          <a:prstGeom prst="rect">
            <a:avLst/>
          </a:prstGeom>
          <a:noFill/>
        </p:spPr>
        <p:txBody>
          <a:bodyPr wrap="square" rtlCol="0" anchor="ctr">
            <a:spAutoFit/>
          </a:bodyPr>
          <a:lstStyle/>
          <a:p>
            <a:r>
              <a:rPr lang="en-US" altLang="ko-KR" sz="1400" dirty="0">
                <a:solidFill>
                  <a:schemeClr val="bg1"/>
                </a:solidFill>
                <a:latin typeface="Arial" pitchFamily="34" charset="0"/>
                <a:cs typeface="Arial" pitchFamily="34" charset="0"/>
              </a:rPr>
              <a:t>www.allppt.com</a:t>
            </a:r>
            <a:endParaRPr lang="ko-KR" altLang="en-US" sz="1400" dirty="0">
              <a:solidFill>
                <a:schemeClr val="bg1"/>
              </a:solidFill>
              <a:latin typeface="Arial" pitchFamily="34" charset="0"/>
              <a:cs typeface="Arial" pitchFamily="34" charset="0"/>
            </a:endParaRPr>
          </a:p>
        </p:txBody>
      </p:sp>
      <p:sp>
        <p:nvSpPr>
          <p:cNvPr id="61" name="TextBox 60">
            <a:extLst>
              <a:ext uri="{FF2B5EF4-FFF2-40B4-BE49-F238E27FC236}">
                <a16:creationId xmlns:a16="http://schemas.microsoft.com/office/drawing/2014/main" id="{BAAC314F-E96A-4408-95DE-A70E9ED054AF}"/>
              </a:ext>
            </a:extLst>
          </p:cNvPr>
          <p:cNvSpPr txBox="1"/>
          <p:nvPr userDrawn="1"/>
        </p:nvSpPr>
        <p:spPr>
          <a:xfrm>
            <a:off x="721229" y="4450324"/>
            <a:ext cx="2717296" cy="1384995"/>
          </a:xfrm>
          <a:prstGeom prst="rect">
            <a:avLst/>
          </a:prstGeom>
          <a:noFill/>
        </p:spPr>
        <p:txBody>
          <a:bodyPr wrap="square" rtlCol="0" anchor="ctr">
            <a:spAutoFit/>
          </a:bodyPr>
          <a:lstStyle/>
          <a:p>
            <a:r>
              <a:rPr lang="en-US" altLang="ko-KR" sz="2800" b="1" dirty="0">
                <a:solidFill>
                  <a:schemeClr val="bg1"/>
                </a:solidFill>
                <a:latin typeface="+mn-lt"/>
                <a:ea typeface="+mn-ea"/>
                <a:cs typeface="Arial" pitchFamily="34" charset="0"/>
              </a:rPr>
              <a:t>FREE </a:t>
            </a:r>
          </a:p>
          <a:p>
            <a:r>
              <a:rPr lang="en-US" altLang="ko-KR" sz="2800" b="1" dirty="0">
                <a:solidFill>
                  <a:schemeClr val="bg1"/>
                </a:solidFill>
                <a:latin typeface="+mn-lt"/>
                <a:ea typeface="+mn-ea"/>
                <a:cs typeface="Arial" pitchFamily="34" charset="0"/>
              </a:rPr>
              <a:t>PPT TEMPLATES</a:t>
            </a:r>
          </a:p>
        </p:txBody>
      </p:sp>
    </p:spTree>
    <p:extLst>
      <p:ext uri="{BB962C8B-B14F-4D97-AF65-F5344CB8AC3E}">
        <p14:creationId xmlns:p14="http://schemas.microsoft.com/office/powerpoint/2010/main" val="227319070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1_Images &amp; Contents">
    <p:spTree>
      <p:nvGrpSpPr>
        <p:cNvPr id="1" name=""/>
        <p:cNvGrpSpPr/>
        <p:nvPr/>
      </p:nvGrpSpPr>
      <p:grpSpPr>
        <a:xfrm>
          <a:off x="0" y="0"/>
          <a:ext cx="0" cy="0"/>
          <a:chOff x="0" y="0"/>
          <a:chExt cx="0" cy="0"/>
        </a:xfrm>
      </p:grpSpPr>
      <p:sp>
        <p:nvSpPr>
          <p:cNvPr id="21" name="자유형: 도형 20">
            <a:extLst>
              <a:ext uri="{FF2B5EF4-FFF2-40B4-BE49-F238E27FC236}">
                <a16:creationId xmlns:a16="http://schemas.microsoft.com/office/drawing/2014/main" id="{A1DEFAEA-9F02-4B9F-ACC6-353AF6C3EFFF}"/>
              </a:ext>
            </a:extLst>
          </p:cNvPr>
          <p:cNvSpPr>
            <a:spLocks noGrp="1"/>
          </p:cNvSpPr>
          <p:nvPr>
            <p:ph type="pic" sz="quarter" idx="11" hasCustomPrompt="1"/>
          </p:nvPr>
        </p:nvSpPr>
        <p:spPr>
          <a:xfrm>
            <a:off x="8155574" y="296099"/>
            <a:ext cx="3644538" cy="3666309"/>
          </a:xfrm>
          <a:custGeom>
            <a:avLst/>
            <a:gdLst>
              <a:gd name="connsiteX0" fmla="*/ 1171303 w 3644538"/>
              <a:gd name="connsiteY0" fmla="*/ 1323703 h 3666309"/>
              <a:gd name="connsiteX1" fmla="*/ 2342606 w 3644538"/>
              <a:gd name="connsiteY1" fmla="*/ 2495006 h 3666309"/>
              <a:gd name="connsiteX2" fmla="*/ 1171303 w 3644538"/>
              <a:gd name="connsiteY2" fmla="*/ 3666309 h 3666309"/>
              <a:gd name="connsiteX3" fmla="*/ 0 w 3644538"/>
              <a:gd name="connsiteY3" fmla="*/ 2495006 h 3666309"/>
              <a:gd name="connsiteX4" fmla="*/ 2473235 w 3644538"/>
              <a:gd name="connsiteY4" fmla="*/ 0 h 3666309"/>
              <a:gd name="connsiteX5" fmla="*/ 3644538 w 3644538"/>
              <a:gd name="connsiteY5" fmla="*/ 1171303 h 3666309"/>
              <a:gd name="connsiteX6" fmla="*/ 2473235 w 3644538"/>
              <a:gd name="connsiteY6" fmla="*/ 2342606 h 3666309"/>
              <a:gd name="connsiteX7" fmla="*/ 1301932 w 3644538"/>
              <a:gd name="connsiteY7" fmla="*/ 1171303 h 3666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44538" h="3666309">
                <a:moveTo>
                  <a:pt x="1171303" y="1323703"/>
                </a:moveTo>
                <a:lnTo>
                  <a:pt x="2342606" y="2495006"/>
                </a:lnTo>
                <a:lnTo>
                  <a:pt x="1171303" y="3666309"/>
                </a:lnTo>
                <a:lnTo>
                  <a:pt x="0" y="2495006"/>
                </a:lnTo>
                <a:close/>
                <a:moveTo>
                  <a:pt x="2473235" y="0"/>
                </a:moveTo>
                <a:lnTo>
                  <a:pt x="3644538" y="1171303"/>
                </a:lnTo>
                <a:lnTo>
                  <a:pt x="2473235" y="2342606"/>
                </a:lnTo>
                <a:lnTo>
                  <a:pt x="1301932" y="1171303"/>
                </a:lnTo>
                <a:close/>
              </a:path>
            </a:pathLst>
          </a:custGeom>
          <a:solidFill>
            <a:schemeClr val="bg1">
              <a:lumMod val="95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a:lvl1pPr>
          </a:lstStyle>
          <a:p>
            <a:r>
              <a:rPr lang="en-US" altLang="ko-KR" dirty="0"/>
              <a:t>Your Picture Here</a:t>
            </a:r>
            <a:endParaRPr lang="ko-KR" altLang="en-US" dirty="0"/>
          </a:p>
        </p:txBody>
      </p:sp>
      <p:sp>
        <p:nvSpPr>
          <p:cNvPr id="22" name="자유형: 도형 21">
            <a:extLst>
              <a:ext uri="{FF2B5EF4-FFF2-40B4-BE49-F238E27FC236}">
                <a16:creationId xmlns:a16="http://schemas.microsoft.com/office/drawing/2014/main" id="{03515A44-D3E9-44BA-B3D4-43ECDBD5159D}"/>
              </a:ext>
            </a:extLst>
          </p:cNvPr>
          <p:cNvSpPr>
            <a:spLocks noGrp="1"/>
          </p:cNvSpPr>
          <p:nvPr>
            <p:ph type="pic" sz="quarter" idx="12" hasCustomPrompt="1"/>
          </p:nvPr>
        </p:nvSpPr>
        <p:spPr>
          <a:xfrm>
            <a:off x="8155574" y="2891254"/>
            <a:ext cx="3644538" cy="3666309"/>
          </a:xfrm>
          <a:custGeom>
            <a:avLst/>
            <a:gdLst>
              <a:gd name="connsiteX0" fmla="*/ 1171303 w 3644538"/>
              <a:gd name="connsiteY0" fmla="*/ 1323703 h 3666309"/>
              <a:gd name="connsiteX1" fmla="*/ 2342606 w 3644538"/>
              <a:gd name="connsiteY1" fmla="*/ 2495006 h 3666309"/>
              <a:gd name="connsiteX2" fmla="*/ 1171303 w 3644538"/>
              <a:gd name="connsiteY2" fmla="*/ 3666309 h 3666309"/>
              <a:gd name="connsiteX3" fmla="*/ 0 w 3644538"/>
              <a:gd name="connsiteY3" fmla="*/ 2495006 h 3666309"/>
              <a:gd name="connsiteX4" fmla="*/ 2473235 w 3644538"/>
              <a:gd name="connsiteY4" fmla="*/ 0 h 3666309"/>
              <a:gd name="connsiteX5" fmla="*/ 3644538 w 3644538"/>
              <a:gd name="connsiteY5" fmla="*/ 1171303 h 3666309"/>
              <a:gd name="connsiteX6" fmla="*/ 2473235 w 3644538"/>
              <a:gd name="connsiteY6" fmla="*/ 2342606 h 3666309"/>
              <a:gd name="connsiteX7" fmla="*/ 1301932 w 3644538"/>
              <a:gd name="connsiteY7" fmla="*/ 1171303 h 3666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44538" h="3666309">
                <a:moveTo>
                  <a:pt x="1171303" y="1323703"/>
                </a:moveTo>
                <a:lnTo>
                  <a:pt x="2342606" y="2495006"/>
                </a:lnTo>
                <a:lnTo>
                  <a:pt x="1171303" y="3666309"/>
                </a:lnTo>
                <a:lnTo>
                  <a:pt x="0" y="2495006"/>
                </a:lnTo>
                <a:close/>
                <a:moveTo>
                  <a:pt x="2473235" y="0"/>
                </a:moveTo>
                <a:lnTo>
                  <a:pt x="3644538" y="1171303"/>
                </a:lnTo>
                <a:lnTo>
                  <a:pt x="2473235" y="2342606"/>
                </a:lnTo>
                <a:lnTo>
                  <a:pt x="1301932" y="1171303"/>
                </a:lnTo>
                <a:close/>
              </a:path>
            </a:pathLst>
          </a:custGeom>
          <a:solidFill>
            <a:schemeClr val="bg1">
              <a:lumMod val="95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a:lvl1pPr>
          </a:lstStyle>
          <a:p>
            <a:r>
              <a:rPr lang="en-US" altLang="ko-KR" dirty="0"/>
              <a:t>Your Picture Here</a:t>
            </a:r>
            <a:endParaRPr lang="ko-KR" altLang="en-US" dirty="0"/>
          </a:p>
        </p:txBody>
      </p:sp>
      <p:sp>
        <p:nvSpPr>
          <p:cNvPr id="23" name="자유형: 도형 22">
            <a:extLst>
              <a:ext uri="{FF2B5EF4-FFF2-40B4-BE49-F238E27FC236}">
                <a16:creationId xmlns:a16="http://schemas.microsoft.com/office/drawing/2014/main" id="{5CED0A4D-1B43-4F94-A1B2-796349C976DE}"/>
              </a:ext>
            </a:extLst>
          </p:cNvPr>
          <p:cNvSpPr>
            <a:spLocks noGrp="1"/>
          </p:cNvSpPr>
          <p:nvPr>
            <p:ph type="pic" sz="quarter" idx="13" hasCustomPrompt="1"/>
          </p:nvPr>
        </p:nvSpPr>
        <p:spPr>
          <a:xfrm>
            <a:off x="5551710" y="2891254"/>
            <a:ext cx="3644538" cy="3666309"/>
          </a:xfrm>
          <a:custGeom>
            <a:avLst/>
            <a:gdLst>
              <a:gd name="connsiteX0" fmla="*/ 1171303 w 3644538"/>
              <a:gd name="connsiteY0" fmla="*/ 1323703 h 3666309"/>
              <a:gd name="connsiteX1" fmla="*/ 2342606 w 3644538"/>
              <a:gd name="connsiteY1" fmla="*/ 2495006 h 3666309"/>
              <a:gd name="connsiteX2" fmla="*/ 1171303 w 3644538"/>
              <a:gd name="connsiteY2" fmla="*/ 3666309 h 3666309"/>
              <a:gd name="connsiteX3" fmla="*/ 0 w 3644538"/>
              <a:gd name="connsiteY3" fmla="*/ 2495006 h 3666309"/>
              <a:gd name="connsiteX4" fmla="*/ 2473235 w 3644538"/>
              <a:gd name="connsiteY4" fmla="*/ 0 h 3666309"/>
              <a:gd name="connsiteX5" fmla="*/ 3644538 w 3644538"/>
              <a:gd name="connsiteY5" fmla="*/ 1171303 h 3666309"/>
              <a:gd name="connsiteX6" fmla="*/ 2473235 w 3644538"/>
              <a:gd name="connsiteY6" fmla="*/ 2342606 h 3666309"/>
              <a:gd name="connsiteX7" fmla="*/ 1301932 w 3644538"/>
              <a:gd name="connsiteY7" fmla="*/ 1171303 h 3666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44538" h="3666309">
                <a:moveTo>
                  <a:pt x="1171303" y="1323703"/>
                </a:moveTo>
                <a:lnTo>
                  <a:pt x="2342606" y="2495006"/>
                </a:lnTo>
                <a:lnTo>
                  <a:pt x="1171303" y="3666309"/>
                </a:lnTo>
                <a:lnTo>
                  <a:pt x="0" y="2495006"/>
                </a:lnTo>
                <a:close/>
                <a:moveTo>
                  <a:pt x="2473235" y="0"/>
                </a:moveTo>
                <a:lnTo>
                  <a:pt x="3644538" y="1171303"/>
                </a:lnTo>
                <a:lnTo>
                  <a:pt x="2473235" y="2342606"/>
                </a:lnTo>
                <a:lnTo>
                  <a:pt x="1301932" y="1171303"/>
                </a:lnTo>
                <a:close/>
              </a:path>
            </a:pathLst>
          </a:custGeom>
          <a:solidFill>
            <a:schemeClr val="bg1">
              <a:lumMod val="95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a:lvl1pPr>
          </a:lstStyle>
          <a:p>
            <a:r>
              <a:rPr lang="en-US" altLang="ko-KR" dirty="0"/>
              <a:t>Your Picture Here</a:t>
            </a:r>
            <a:endParaRPr lang="ko-KR" altLang="en-US" dirty="0"/>
          </a:p>
        </p:txBody>
      </p:sp>
      <p:sp>
        <p:nvSpPr>
          <p:cNvPr id="20" name="자유형: 도형 19">
            <a:extLst>
              <a:ext uri="{FF2B5EF4-FFF2-40B4-BE49-F238E27FC236}">
                <a16:creationId xmlns:a16="http://schemas.microsoft.com/office/drawing/2014/main" id="{1D5AFB38-0AC4-4043-A23A-C86F3145AE10}"/>
              </a:ext>
            </a:extLst>
          </p:cNvPr>
          <p:cNvSpPr>
            <a:spLocks noGrp="1"/>
          </p:cNvSpPr>
          <p:nvPr>
            <p:ph type="pic" sz="quarter" idx="10" hasCustomPrompt="1"/>
          </p:nvPr>
        </p:nvSpPr>
        <p:spPr>
          <a:xfrm>
            <a:off x="5551710" y="296099"/>
            <a:ext cx="3644538" cy="3666309"/>
          </a:xfrm>
          <a:custGeom>
            <a:avLst/>
            <a:gdLst>
              <a:gd name="connsiteX0" fmla="*/ 1171303 w 3644538"/>
              <a:gd name="connsiteY0" fmla="*/ 1323703 h 3666309"/>
              <a:gd name="connsiteX1" fmla="*/ 2342606 w 3644538"/>
              <a:gd name="connsiteY1" fmla="*/ 2495006 h 3666309"/>
              <a:gd name="connsiteX2" fmla="*/ 1171303 w 3644538"/>
              <a:gd name="connsiteY2" fmla="*/ 3666309 h 3666309"/>
              <a:gd name="connsiteX3" fmla="*/ 0 w 3644538"/>
              <a:gd name="connsiteY3" fmla="*/ 2495006 h 3666309"/>
              <a:gd name="connsiteX4" fmla="*/ 2473235 w 3644538"/>
              <a:gd name="connsiteY4" fmla="*/ 0 h 3666309"/>
              <a:gd name="connsiteX5" fmla="*/ 3644538 w 3644538"/>
              <a:gd name="connsiteY5" fmla="*/ 1171303 h 3666309"/>
              <a:gd name="connsiteX6" fmla="*/ 2473235 w 3644538"/>
              <a:gd name="connsiteY6" fmla="*/ 2342606 h 3666309"/>
              <a:gd name="connsiteX7" fmla="*/ 1301932 w 3644538"/>
              <a:gd name="connsiteY7" fmla="*/ 1171303 h 3666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44538" h="3666309">
                <a:moveTo>
                  <a:pt x="1171303" y="1323703"/>
                </a:moveTo>
                <a:lnTo>
                  <a:pt x="2342606" y="2495006"/>
                </a:lnTo>
                <a:lnTo>
                  <a:pt x="1171303" y="3666309"/>
                </a:lnTo>
                <a:lnTo>
                  <a:pt x="0" y="2495006"/>
                </a:lnTo>
                <a:close/>
                <a:moveTo>
                  <a:pt x="2473235" y="0"/>
                </a:moveTo>
                <a:lnTo>
                  <a:pt x="3644538" y="1171303"/>
                </a:lnTo>
                <a:lnTo>
                  <a:pt x="2473235" y="2342606"/>
                </a:lnTo>
                <a:lnTo>
                  <a:pt x="1301932" y="1171303"/>
                </a:lnTo>
                <a:close/>
              </a:path>
            </a:pathLst>
          </a:custGeom>
          <a:solidFill>
            <a:schemeClr val="bg1">
              <a:lumMod val="95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a:lvl1pPr>
          </a:lstStyle>
          <a:p>
            <a:r>
              <a:rPr lang="en-US" altLang="ko-KR" dirty="0"/>
              <a:t>Your Picture Here</a:t>
            </a:r>
            <a:endParaRPr lang="ko-KR" altLang="en-US" dirty="0"/>
          </a:p>
        </p:txBody>
      </p:sp>
    </p:spTree>
    <p:extLst>
      <p:ext uri="{BB962C8B-B14F-4D97-AF65-F5344CB8AC3E}">
        <p14:creationId xmlns:p14="http://schemas.microsoft.com/office/powerpoint/2010/main" val="362029598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36_Images &amp; Contents">
    <p:spTree>
      <p:nvGrpSpPr>
        <p:cNvPr id="1" name=""/>
        <p:cNvGrpSpPr/>
        <p:nvPr/>
      </p:nvGrpSpPr>
      <p:grpSpPr>
        <a:xfrm>
          <a:off x="0" y="0"/>
          <a:ext cx="0" cy="0"/>
          <a:chOff x="0" y="0"/>
          <a:chExt cx="0" cy="0"/>
        </a:xfrm>
      </p:grpSpPr>
      <p:sp>
        <p:nvSpPr>
          <p:cNvPr id="24" name="그림 개체 틀 23">
            <a:extLst>
              <a:ext uri="{FF2B5EF4-FFF2-40B4-BE49-F238E27FC236}">
                <a16:creationId xmlns:a16="http://schemas.microsoft.com/office/drawing/2014/main" id="{ADD85E6C-2694-4BB6-B396-E6F812C0190B}"/>
              </a:ext>
            </a:extLst>
          </p:cNvPr>
          <p:cNvSpPr>
            <a:spLocks noGrp="1"/>
          </p:cNvSpPr>
          <p:nvPr>
            <p:ph type="pic" sz="quarter" idx="10" hasCustomPrompt="1"/>
          </p:nvPr>
        </p:nvSpPr>
        <p:spPr>
          <a:xfrm>
            <a:off x="3" y="3255649"/>
            <a:ext cx="11904055" cy="3602353"/>
          </a:xfrm>
          <a:custGeom>
            <a:avLst/>
            <a:gdLst>
              <a:gd name="connsiteX0" fmla="*/ 11582341 w 11904055"/>
              <a:gd name="connsiteY0" fmla="*/ 2503750 h 3602353"/>
              <a:gd name="connsiteX1" fmla="*/ 11769730 w 11904055"/>
              <a:gd name="connsiteY1" fmla="*/ 2573468 h 3602353"/>
              <a:gd name="connsiteX2" fmla="*/ 11833752 w 11904055"/>
              <a:gd name="connsiteY2" fmla="*/ 3052873 h 3602353"/>
              <a:gd name="connsiteX3" fmla="*/ 11413744 w 11904055"/>
              <a:gd name="connsiteY3" fmla="*/ 3602352 h 3602353"/>
              <a:gd name="connsiteX4" fmla="*/ 10552808 w 11904055"/>
              <a:gd name="connsiteY4" fmla="*/ 3602352 h 3602353"/>
              <a:gd name="connsiteX5" fmla="*/ 11290325 w 11904055"/>
              <a:gd name="connsiteY5" fmla="*/ 2637490 h 3602353"/>
              <a:gd name="connsiteX6" fmla="*/ 11582341 w 11904055"/>
              <a:gd name="connsiteY6" fmla="*/ 2503750 h 3602353"/>
              <a:gd name="connsiteX7" fmla="*/ 10782012 w 11904055"/>
              <a:gd name="connsiteY7" fmla="*/ 2174396 h 3602353"/>
              <a:gd name="connsiteX8" fmla="*/ 10969399 w 11904055"/>
              <a:gd name="connsiteY8" fmla="*/ 2244113 h 3602353"/>
              <a:gd name="connsiteX9" fmla="*/ 11033422 w 11904055"/>
              <a:gd name="connsiteY9" fmla="*/ 2723518 h 3602353"/>
              <a:gd name="connsiteX10" fmla="*/ 10361662 w 11904055"/>
              <a:gd name="connsiteY10" fmla="*/ 3602352 h 3602353"/>
              <a:gd name="connsiteX11" fmla="*/ 9500727 w 11904055"/>
              <a:gd name="connsiteY11" fmla="*/ 3602352 h 3602353"/>
              <a:gd name="connsiteX12" fmla="*/ 10489995 w 11904055"/>
              <a:gd name="connsiteY12" fmla="*/ 2308135 h 3602353"/>
              <a:gd name="connsiteX13" fmla="*/ 10782012 w 11904055"/>
              <a:gd name="connsiteY13" fmla="*/ 2174396 h 3602353"/>
              <a:gd name="connsiteX14" fmla="*/ 1691966 w 11904055"/>
              <a:gd name="connsiteY14" fmla="*/ 1637118 h 3602353"/>
              <a:gd name="connsiteX15" fmla="*/ 1879354 w 11904055"/>
              <a:gd name="connsiteY15" fmla="*/ 1706836 h 3602353"/>
              <a:gd name="connsiteX16" fmla="*/ 1943376 w 11904055"/>
              <a:gd name="connsiteY16" fmla="*/ 2186241 h 3602353"/>
              <a:gd name="connsiteX17" fmla="*/ 860935 w 11904055"/>
              <a:gd name="connsiteY17" fmla="*/ 3602352 h 3602353"/>
              <a:gd name="connsiteX18" fmla="*/ 0 w 11904055"/>
              <a:gd name="connsiteY18" fmla="*/ 3602352 h 3602353"/>
              <a:gd name="connsiteX19" fmla="*/ 0 w 11904055"/>
              <a:gd name="connsiteY19" fmla="*/ 3602351 h 3602353"/>
              <a:gd name="connsiteX20" fmla="*/ 1399949 w 11904055"/>
              <a:gd name="connsiteY20" fmla="*/ 1770858 h 3602353"/>
              <a:gd name="connsiteX21" fmla="*/ 1691966 w 11904055"/>
              <a:gd name="connsiteY21" fmla="*/ 1637118 h 3602353"/>
              <a:gd name="connsiteX22" fmla="*/ 8108140 w 11904055"/>
              <a:gd name="connsiteY22" fmla="*/ 1412767 h 3602353"/>
              <a:gd name="connsiteX23" fmla="*/ 8295528 w 11904055"/>
              <a:gd name="connsiteY23" fmla="*/ 1482484 h 3602353"/>
              <a:gd name="connsiteX24" fmla="*/ 8359550 w 11904055"/>
              <a:gd name="connsiteY24" fmla="*/ 1961890 h 3602353"/>
              <a:gd name="connsiteX25" fmla="*/ 7105620 w 11904055"/>
              <a:gd name="connsiteY25" fmla="*/ 3602352 h 3602353"/>
              <a:gd name="connsiteX26" fmla="*/ 6244685 w 11904055"/>
              <a:gd name="connsiteY26" fmla="*/ 3602352 h 3602353"/>
              <a:gd name="connsiteX27" fmla="*/ 7816123 w 11904055"/>
              <a:gd name="connsiteY27" fmla="*/ 1546506 h 3602353"/>
              <a:gd name="connsiteX28" fmla="*/ 8108140 w 11904055"/>
              <a:gd name="connsiteY28" fmla="*/ 1412767 h 3602353"/>
              <a:gd name="connsiteX29" fmla="*/ 9385014 w 11904055"/>
              <a:gd name="connsiteY29" fmla="*/ 1161427 h 3602353"/>
              <a:gd name="connsiteX30" fmla="*/ 9572402 w 11904055"/>
              <a:gd name="connsiteY30" fmla="*/ 1231145 h 3602353"/>
              <a:gd name="connsiteX31" fmla="*/ 9636423 w 11904055"/>
              <a:gd name="connsiteY31" fmla="*/ 1710549 h 3602353"/>
              <a:gd name="connsiteX32" fmla="*/ 8190375 w 11904055"/>
              <a:gd name="connsiteY32" fmla="*/ 3602352 h 3602353"/>
              <a:gd name="connsiteX33" fmla="*/ 7329441 w 11904055"/>
              <a:gd name="connsiteY33" fmla="*/ 3602352 h 3602353"/>
              <a:gd name="connsiteX34" fmla="*/ 9092997 w 11904055"/>
              <a:gd name="connsiteY34" fmla="*/ 1295167 h 3602353"/>
              <a:gd name="connsiteX35" fmla="*/ 9385014 w 11904055"/>
              <a:gd name="connsiteY35" fmla="*/ 1161427 h 3602353"/>
              <a:gd name="connsiteX36" fmla="*/ 3104652 w 11904055"/>
              <a:gd name="connsiteY36" fmla="*/ 1140248 h 3602353"/>
              <a:gd name="connsiteX37" fmla="*/ 3292040 w 11904055"/>
              <a:gd name="connsiteY37" fmla="*/ 1209966 h 3602353"/>
              <a:gd name="connsiteX38" fmla="*/ 3356063 w 11904055"/>
              <a:gd name="connsiteY38" fmla="*/ 1689371 h 3602353"/>
              <a:gd name="connsiteX39" fmla="*/ 1893826 w 11904055"/>
              <a:gd name="connsiteY39" fmla="*/ 3602352 h 3602353"/>
              <a:gd name="connsiteX40" fmla="*/ 1032889 w 11904055"/>
              <a:gd name="connsiteY40" fmla="*/ 3602352 h 3602353"/>
              <a:gd name="connsiteX41" fmla="*/ 2812635 w 11904055"/>
              <a:gd name="connsiteY41" fmla="*/ 1273988 h 3602353"/>
              <a:gd name="connsiteX42" fmla="*/ 3104652 w 11904055"/>
              <a:gd name="connsiteY42" fmla="*/ 1140248 h 3602353"/>
              <a:gd name="connsiteX43" fmla="*/ 10527184 w 11904055"/>
              <a:gd name="connsiteY43" fmla="*/ 1087492 h 3602353"/>
              <a:gd name="connsiteX44" fmla="*/ 10714572 w 11904055"/>
              <a:gd name="connsiteY44" fmla="*/ 1157209 h 3602353"/>
              <a:gd name="connsiteX45" fmla="*/ 10778593 w 11904055"/>
              <a:gd name="connsiteY45" fmla="*/ 1636614 h 3602353"/>
              <a:gd name="connsiteX46" fmla="*/ 9276031 w 11904055"/>
              <a:gd name="connsiteY46" fmla="*/ 3602352 h 3602353"/>
              <a:gd name="connsiteX47" fmla="*/ 8415095 w 11904055"/>
              <a:gd name="connsiteY47" fmla="*/ 3602352 h 3602353"/>
              <a:gd name="connsiteX48" fmla="*/ 10235167 w 11904055"/>
              <a:gd name="connsiteY48" fmla="*/ 1221231 h 3602353"/>
              <a:gd name="connsiteX49" fmla="*/ 10527184 w 11904055"/>
              <a:gd name="connsiteY49" fmla="*/ 1087492 h 3602353"/>
              <a:gd name="connsiteX50" fmla="*/ 4425492 w 11904055"/>
              <a:gd name="connsiteY50" fmla="*/ 821528 h 3602353"/>
              <a:gd name="connsiteX51" fmla="*/ 4612880 w 11904055"/>
              <a:gd name="connsiteY51" fmla="*/ 891246 h 3602353"/>
              <a:gd name="connsiteX52" fmla="*/ 4676903 w 11904055"/>
              <a:gd name="connsiteY52" fmla="*/ 1370650 h 3602353"/>
              <a:gd name="connsiteX53" fmla="*/ 2971045 w 11904055"/>
              <a:gd name="connsiteY53" fmla="*/ 3602352 h 3602353"/>
              <a:gd name="connsiteX54" fmla="*/ 2228075 w 11904055"/>
              <a:gd name="connsiteY54" fmla="*/ 3602352 h 3602353"/>
              <a:gd name="connsiteX55" fmla="*/ 2235176 w 11904055"/>
              <a:gd name="connsiteY55" fmla="*/ 3482988 h 3602353"/>
              <a:gd name="connsiteX56" fmla="*/ 2294666 w 11904055"/>
              <a:gd name="connsiteY56" fmla="*/ 3360904 h 3602353"/>
              <a:gd name="connsiteX57" fmla="*/ 4133476 w 11904055"/>
              <a:gd name="connsiteY57" fmla="*/ 955268 h 3602353"/>
              <a:gd name="connsiteX58" fmla="*/ 4425492 w 11904055"/>
              <a:gd name="connsiteY58" fmla="*/ 821528 h 3602353"/>
              <a:gd name="connsiteX59" fmla="*/ 5787281 w 11904055"/>
              <a:gd name="connsiteY59" fmla="*/ 372647 h 3602353"/>
              <a:gd name="connsiteX60" fmla="*/ 5974669 w 11904055"/>
              <a:gd name="connsiteY60" fmla="*/ 442365 h 3602353"/>
              <a:gd name="connsiteX61" fmla="*/ 6038692 w 11904055"/>
              <a:gd name="connsiteY61" fmla="*/ 921770 h 3602353"/>
              <a:gd name="connsiteX62" fmla="*/ 3989720 w 11904055"/>
              <a:gd name="connsiteY62" fmla="*/ 3602352 h 3602353"/>
              <a:gd name="connsiteX63" fmla="*/ 3227852 w 11904055"/>
              <a:gd name="connsiteY63" fmla="*/ 3602353 h 3602353"/>
              <a:gd name="connsiteX64" fmla="*/ 3233358 w 11904055"/>
              <a:gd name="connsiteY64" fmla="*/ 3509800 h 3602353"/>
              <a:gd name="connsiteX65" fmla="*/ 3292848 w 11904055"/>
              <a:gd name="connsiteY65" fmla="*/ 3387715 h 3602353"/>
              <a:gd name="connsiteX66" fmla="*/ 5495264 w 11904055"/>
              <a:gd name="connsiteY66" fmla="*/ 506388 h 3602353"/>
              <a:gd name="connsiteX67" fmla="*/ 5787281 w 11904055"/>
              <a:gd name="connsiteY67" fmla="*/ 372647 h 3602353"/>
              <a:gd name="connsiteX68" fmla="*/ 6896315 w 11904055"/>
              <a:gd name="connsiteY68" fmla="*/ 289347 h 3602353"/>
              <a:gd name="connsiteX69" fmla="*/ 7083704 w 11904055"/>
              <a:gd name="connsiteY69" fmla="*/ 359064 h 3602353"/>
              <a:gd name="connsiteX70" fmla="*/ 7147725 w 11904055"/>
              <a:gd name="connsiteY70" fmla="*/ 838469 h 3602353"/>
              <a:gd name="connsiteX71" fmla="*/ 5035081 w 11904055"/>
              <a:gd name="connsiteY71" fmla="*/ 3602353 h 3602353"/>
              <a:gd name="connsiteX72" fmla="*/ 4174147 w 11904055"/>
              <a:gd name="connsiteY72" fmla="*/ 3602352 h 3602353"/>
              <a:gd name="connsiteX73" fmla="*/ 6604298 w 11904055"/>
              <a:gd name="connsiteY73" fmla="*/ 423088 h 3602353"/>
              <a:gd name="connsiteX74" fmla="*/ 6896315 w 11904055"/>
              <a:gd name="connsiteY74" fmla="*/ 289347 h 3602353"/>
              <a:gd name="connsiteX75" fmla="*/ 8134781 w 11904055"/>
              <a:gd name="connsiteY75" fmla="*/ 587 h 3602353"/>
              <a:gd name="connsiteX76" fmla="*/ 8322169 w 11904055"/>
              <a:gd name="connsiteY76" fmla="*/ 70304 h 3602353"/>
              <a:gd name="connsiteX77" fmla="*/ 8386192 w 11904055"/>
              <a:gd name="connsiteY77" fmla="*/ 549710 h 3602353"/>
              <a:gd name="connsiteX78" fmla="*/ 6052827 w 11904055"/>
              <a:gd name="connsiteY78" fmla="*/ 3602352 h 3602353"/>
              <a:gd name="connsiteX79" fmla="*/ 5191892 w 11904055"/>
              <a:gd name="connsiteY79" fmla="*/ 3602352 h 3602353"/>
              <a:gd name="connsiteX80" fmla="*/ 7842765 w 11904055"/>
              <a:gd name="connsiteY80" fmla="*/ 134328 h 3602353"/>
              <a:gd name="connsiteX81" fmla="*/ 8134781 w 11904055"/>
              <a:gd name="connsiteY81" fmla="*/ 587 h 3602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11904055" h="3602353">
                <a:moveTo>
                  <a:pt x="11582341" y="2503750"/>
                </a:moveTo>
                <a:cubicBezTo>
                  <a:pt x="11648102" y="2507602"/>
                  <a:pt x="11713456" y="2530454"/>
                  <a:pt x="11769730" y="2573468"/>
                </a:cubicBezTo>
                <a:cubicBezTo>
                  <a:pt x="11919793" y="2688173"/>
                  <a:pt x="11948456" y="2902810"/>
                  <a:pt x="11833752" y="3052873"/>
                </a:cubicBezTo>
                <a:lnTo>
                  <a:pt x="11413744" y="3602352"/>
                </a:lnTo>
                <a:lnTo>
                  <a:pt x="10552808" y="3602352"/>
                </a:lnTo>
                <a:lnTo>
                  <a:pt x="11290325" y="2637490"/>
                </a:lnTo>
                <a:cubicBezTo>
                  <a:pt x="11362015" y="2543701"/>
                  <a:pt x="11472742" y="2497333"/>
                  <a:pt x="11582341" y="2503750"/>
                </a:cubicBezTo>
                <a:close/>
                <a:moveTo>
                  <a:pt x="10782012" y="2174396"/>
                </a:moveTo>
                <a:cubicBezTo>
                  <a:pt x="10847772" y="2178246"/>
                  <a:pt x="10913126" y="2201099"/>
                  <a:pt x="10969399" y="2244113"/>
                </a:cubicBezTo>
                <a:cubicBezTo>
                  <a:pt x="11119462" y="2358818"/>
                  <a:pt x="11148126" y="2573455"/>
                  <a:pt x="11033422" y="2723518"/>
                </a:cubicBezTo>
                <a:lnTo>
                  <a:pt x="10361662" y="3602352"/>
                </a:lnTo>
                <a:lnTo>
                  <a:pt x="9500727" y="3602352"/>
                </a:lnTo>
                <a:lnTo>
                  <a:pt x="10489995" y="2308135"/>
                </a:lnTo>
                <a:cubicBezTo>
                  <a:pt x="10561685" y="2214346"/>
                  <a:pt x="10672411" y="2167978"/>
                  <a:pt x="10782012" y="2174396"/>
                </a:cubicBezTo>
                <a:close/>
                <a:moveTo>
                  <a:pt x="1691966" y="1637118"/>
                </a:moveTo>
                <a:cubicBezTo>
                  <a:pt x="1757726" y="1640968"/>
                  <a:pt x="1823080" y="1663822"/>
                  <a:pt x="1879354" y="1706836"/>
                </a:cubicBezTo>
                <a:cubicBezTo>
                  <a:pt x="2029417" y="1821540"/>
                  <a:pt x="2058080" y="2036178"/>
                  <a:pt x="1943376" y="2186241"/>
                </a:cubicBezTo>
                <a:lnTo>
                  <a:pt x="860935" y="3602352"/>
                </a:lnTo>
                <a:lnTo>
                  <a:pt x="0" y="3602352"/>
                </a:lnTo>
                <a:lnTo>
                  <a:pt x="0" y="3602351"/>
                </a:lnTo>
                <a:lnTo>
                  <a:pt x="1399949" y="1770858"/>
                </a:lnTo>
                <a:cubicBezTo>
                  <a:pt x="1471639" y="1677069"/>
                  <a:pt x="1582366" y="1630701"/>
                  <a:pt x="1691966" y="1637118"/>
                </a:cubicBezTo>
                <a:close/>
                <a:moveTo>
                  <a:pt x="8108140" y="1412767"/>
                </a:moveTo>
                <a:cubicBezTo>
                  <a:pt x="8173900" y="1416618"/>
                  <a:pt x="8239254" y="1439471"/>
                  <a:pt x="8295528" y="1482484"/>
                </a:cubicBezTo>
                <a:cubicBezTo>
                  <a:pt x="8445591" y="1597188"/>
                  <a:pt x="8474254" y="1811827"/>
                  <a:pt x="8359550" y="1961890"/>
                </a:cubicBezTo>
                <a:lnTo>
                  <a:pt x="7105620" y="3602352"/>
                </a:lnTo>
                <a:lnTo>
                  <a:pt x="6244685" y="3602352"/>
                </a:lnTo>
                <a:lnTo>
                  <a:pt x="7816123" y="1546506"/>
                </a:lnTo>
                <a:cubicBezTo>
                  <a:pt x="7887814" y="1452716"/>
                  <a:pt x="7998540" y="1406349"/>
                  <a:pt x="8108140" y="1412767"/>
                </a:cubicBezTo>
                <a:close/>
                <a:moveTo>
                  <a:pt x="9385014" y="1161427"/>
                </a:moveTo>
                <a:cubicBezTo>
                  <a:pt x="9450774" y="1165277"/>
                  <a:pt x="9516128" y="1188130"/>
                  <a:pt x="9572402" y="1231145"/>
                </a:cubicBezTo>
                <a:cubicBezTo>
                  <a:pt x="9722465" y="1345849"/>
                  <a:pt x="9751129" y="1560486"/>
                  <a:pt x="9636423" y="1710549"/>
                </a:cubicBezTo>
                <a:lnTo>
                  <a:pt x="8190375" y="3602352"/>
                </a:lnTo>
                <a:lnTo>
                  <a:pt x="7329441" y="3602352"/>
                </a:lnTo>
                <a:lnTo>
                  <a:pt x="9092997" y="1295167"/>
                </a:lnTo>
                <a:cubicBezTo>
                  <a:pt x="9164687" y="1201377"/>
                  <a:pt x="9275414" y="1155009"/>
                  <a:pt x="9385014" y="1161427"/>
                </a:cubicBezTo>
                <a:close/>
                <a:moveTo>
                  <a:pt x="3104652" y="1140248"/>
                </a:moveTo>
                <a:cubicBezTo>
                  <a:pt x="3170412" y="1144098"/>
                  <a:pt x="3235766" y="1166952"/>
                  <a:pt x="3292040" y="1209966"/>
                </a:cubicBezTo>
                <a:cubicBezTo>
                  <a:pt x="3442103" y="1324671"/>
                  <a:pt x="3470767" y="1539308"/>
                  <a:pt x="3356063" y="1689371"/>
                </a:cubicBezTo>
                <a:lnTo>
                  <a:pt x="1893826" y="3602352"/>
                </a:lnTo>
                <a:lnTo>
                  <a:pt x="1032889" y="3602352"/>
                </a:lnTo>
                <a:lnTo>
                  <a:pt x="2812635" y="1273988"/>
                </a:lnTo>
                <a:cubicBezTo>
                  <a:pt x="2884326" y="1180199"/>
                  <a:pt x="2995052" y="1133831"/>
                  <a:pt x="3104652" y="1140248"/>
                </a:cubicBezTo>
                <a:close/>
                <a:moveTo>
                  <a:pt x="10527184" y="1087492"/>
                </a:moveTo>
                <a:cubicBezTo>
                  <a:pt x="10592944" y="1091342"/>
                  <a:pt x="10658298" y="1114195"/>
                  <a:pt x="10714572" y="1157209"/>
                </a:cubicBezTo>
                <a:cubicBezTo>
                  <a:pt x="10864635" y="1271913"/>
                  <a:pt x="10893299" y="1486551"/>
                  <a:pt x="10778593" y="1636614"/>
                </a:cubicBezTo>
                <a:lnTo>
                  <a:pt x="9276031" y="3602352"/>
                </a:lnTo>
                <a:lnTo>
                  <a:pt x="8415095" y="3602352"/>
                </a:lnTo>
                <a:lnTo>
                  <a:pt x="10235167" y="1221231"/>
                </a:lnTo>
                <a:cubicBezTo>
                  <a:pt x="10306857" y="1127442"/>
                  <a:pt x="10417583" y="1081074"/>
                  <a:pt x="10527184" y="1087492"/>
                </a:cubicBezTo>
                <a:close/>
                <a:moveTo>
                  <a:pt x="4425492" y="821528"/>
                </a:moveTo>
                <a:cubicBezTo>
                  <a:pt x="4491251" y="825379"/>
                  <a:pt x="4556607" y="848231"/>
                  <a:pt x="4612880" y="891246"/>
                </a:cubicBezTo>
                <a:cubicBezTo>
                  <a:pt x="4762943" y="1005950"/>
                  <a:pt x="4791607" y="1220588"/>
                  <a:pt x="4676903" y="1370650"/>
                </a:cubicBezTo>
                <a:lnTo>
                  <a:pt x="2971045" y="3602352"/>
                </a:lnTo>
                <a:lnTo>
                  <a:pt x="2228075" y="3602352"/>
                </a:lnTo>
                <a:lnTo>
                  <a:pt x="2235176" y="3482988"/>
                </a:lnTo>
                <a:cubicBezTo>
                  <a:pt x="2246274" y="3439971"/>
                  <a:pt x="2265990" y="3398420"/>
                  <a:pt x="2294666" y="3360904"/>
                </a:cubicBezTo>
                <a:lnTo>
                  <a:pt x="4133476" y="955268"/>
                </a:lnTo>
                <a:cubicBezTo>
                  <a:pt x="4205166" y="861479"/>
                  <a:pt x="4315892" y="815111"/>
                  <a:pt x="4425492" y="821528"/>
                </a:cubicBezTo>
                <a:close/>
                <a:moveTo>
                  <a:pt x="5787281" y="372647"/>
                </a:moveTo>
                <a:cubicBezTo>
                  <a:pt x="5853041" y="376498"/>
                  <a:pt x="5918396" y="399351"/>
                  <a:pt x="5974669" y="442365"/>
                </a:cubicBezTo>
                <a:cubicBezTo>
                  <a:pt x="6124732" y="557070"/>
                  <a:pt x="6153396" y="771707"/>
                  <a:pt x="6038692" y="921770"/>
                </a:cubicBezTo>
                <a:lnTo>
                  <a:pt x="3989720" y="3602352"/>
                </a:lnTo>
                <a:lnTo>
                  <a:pt x="3227852" y="3602353"/>
                </a:lnTo>
                <a:lnTo>
                  <a:pt x="3233358" y="3509800"/>
                </a:lnTo>
                <a:cubicBezTo>
                  <a:pt x="3244456" y="3466782"/>
                  <a:pt x="3264173" y="3425231"/>
                  <a:pt x="3292848" y="3387715"/>
                </a:cubicBezTo>
                <a:lnTo>
                  <a:pt x="5495264" y="506388"/>
                </a:lnTo>
                <a:cubicBezTo>
                  <a:pt x="5566956" y="412598"/>
                  <a:pt x="5677682" y="366230"/>
                  <a:pt x="5787281" y="372647"/>
                </a:cubicBezTo>
                <a:close/>
                <a:moveTo>
                  <a:pt x="6896315" y="289347"/>
                </a:moveTo>
                <a:cubicBezTo>
                  <a:pt x="6962075" y="293197"/>
                  <a:pt x="7027430" y="316050"/>
                  <a:pt x="7083704" y="359064"/>
                </a:cubicBezTo>
                <a:cubicBezTo>
                  <a:pt x="7233766" y="473768"/>
                  <a:pt x="7262430" y="688406"/>
                  <a:pt x="7147725" y="838469"/>
                </a:cubicBezTo>
                <a:lnTo>
                  <a:pt x="5035081" y="3602353"/>
                </a:lnTo>
                <a:lnTo>
                  <a:pt x="4174147" y="3602352"/>
                </a:lnTo>
                <a:lnTo>
                  <a:pt x="6604298" y="423088"/>
                </a:lnTo>
                <a:cubicBezTo>
                  <a:pt x="6675989" y="329298"/>
                  <a:pt x="6786715" y="282930"/>
                  <a:pt x="6896315" y="289347"/>
                </a:cubicBezTo>
                <a:close/>
                <a:moveTo>
                  <a:pt x="8134781" y="587"/>
                </a:moveTo>
                <a:cubicBezTo>
                  <a:pt x="8200542" y="4437"/>
                  <a:pt x="8265896" y="27291"/>
                  <a:pt x="8322169" y="70304"/>
                </a:cubicBezTo>
                <a:cubicBezTo>
                  <a:pt x="8472232" y="185009"/>
                  <a:pt x="8500896" y="399647"/>
                  <a:pt x="8386192" y="549710"/>
                </a:cubicBezTo>
                <a:lnTo>
                  <a:pt x="6052827" y="3602352"/>
                </a:lnTo>
                <a:lnTo>
                  <a:pt x="5191892" y="3602352"/>
                </a:lnTo>
                <a:lnTo>
                  <a:pt x="7842765" y="134328"/>
                </a:lnTo>
                <a:cubicBezTo>
                  <a:pt x="7914455" y="40538"/>
                  <a:pt x="8025182" y="-5830"/>
                  <a:pt x="8134781" y="587"/>
                </a:cubicBezTo>
                <a:close/>
              </a:path>
            </a:pathLst>
          </a:custGeom>
          <a:solidFill>
            <a:schemeClr val="bg1">
              <a:lumMod val="95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a:lvl1pPr>
          </a:lstStyle>
          <a:p>
            <a:r>
              <a:rPr lang="en-US" altLang="ko-KR" dirty="0"/>
              <a:t>Your Picture Here</a:t>
            </a:r>
            <a:endParaRPr lang="ko-KR" altLang="en-US" dirty="0"/>
          </a:p>
        </p:txBody>
      </p:sp>
    </p:spTree>
    <p:extLst>
      <p:ext uri="{BB962C8B-B14F-4D97-AF65-F5344CB8AC3E}">
        <p14:creationId xmlns:p14="http://schemas.microsoft.com/office/powerpoint/2010/main" val="207761999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35_Images &amp; Contents Layout">
    <p:spTree>
      <p:nvGrpSpPr>
        <p:cNvPr id="1" name=""/>
        <p:cNvGrpSpPr/>
        <p:nvPr/>
      </p:nvGrpSpPr>
      <p:grpSpPr>
        <a:xfrm>
          <a:off x="0" y="0"/>
          <a:ext cx="0" cy="0"/>
          <a:chOff x="0" y="0"/>
          <a:chExt cx="0" cy="0"/>
        </a:xfrm>
      </p:grpSpPr>
      <p:sp>
        <p:nvSpPr>
          <p:cNvPr id="3" name="직사각형 2">
            <a:extLst>
              <a:ext uri="{FF2B5EF4-FFF2-40B4-BE49-F238E27FC236}">
                <a16:creationId xmlns:a16="http://schemas.microsoft.com/office/drawing/2014/main" id="{E69FBFC8-EC0E-4E14-905F-2E4D84D4D4BA}"/>
              </a:ext>
            </a:extLst>
          </p:cNvPr>
          <p:cNvSpPr/>
          <p:nvPr userDrawn="1"/>
        </p:nvSpPr>
        <p:spPr>
          <a:xfrm>
            <a:off x="0" y="0"/>
            <a:ext cx="6096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그림 개체 틀 8">
            <a:extLst>
              <a:ext uri="{FF2B5EF4-FFF2-40B4-BE49-F238E27FC236}">
                <a16:creationId xmlns:a16="http://schemas.microsoft.com/office/drawing/2014/main" id="{AAF3D6DC-4A0E-4BCA-9639-615F1AC5895F}"/>
              </a:ext>
            </a:extLst>
          </p:cNvPr>
          <p:cNvSpPr>
            <a:spLocks noGrp="1"/>
          </p:cNvSpPr>
          <p:nvPr>
            <p:ph type="pic" sz="quarter" idx="10" hasCustomPrompt="1"/>
          </p:nvPr>
        </p:nvSpPr>
        <p:spPr>
          <a:xfrm>
            <a:off x="635726" y="642257"/>
            <a:ext cx="10920548" cy="5573486"/>
          </a:xfrm>
          <a:prstGeom prst="rect">
            <a:avLst/>
          </a:prstGeom>
          <a:solidFill>
            <a:schemeClr val="bg1">
              <a:lumMod val="95000"/>
            </a:schemeClr>
          </a:solidFill>
          <a:effectLst/>
        </p:spPr>
        <p:txBody>
          <a:bodyPr wrap="square" anchor="ctr">
            <a:noAutofit/>
          </a:bodyPr>
          <a:lstStyle>
            <a:lvl1pPr marL="0" marR="0" indent="0" algn="ctr" defTabSz="914400" rtl="0" eaLnBrk="1" fontAlgn="auto" latinLnBrk="1" hangingPunct="1">
              <a:lnSpc>
                <a:spcPct val="90000"/>
              </a:lnSpc>
              <a:spcBef>
                <a:spcPts val="1000"/>
              </a:spcBef>
              <a:spcAft>
                <a:spcPts val="0"/>
              </a:spcAft>
              <a:buClrTx/>
              <a:buSzTx/>
              <a:buFontTx/>
              <a:buNone/>
              <a:tabLst/>
              <a:defRPr sz="1200"/>
            </a:lvl1pPr>
          </a:lstStyle>
          <a:p>
            <a:r>
              <a:rPr lang="en-US" altLang="ko-KR" dirty="0"/>
              <a:t>Your Picture Here</a:t>
            </a:r>
            <a:endParaRPr lang="ko-KR" altLang="en-US" dirty="0"/>
          </a:p>
        </p:txBody>
      </p:sp>
    </p:spTree>
    <p:extLst>
      <p:ext uri="{BB962C8B-B14F-4D97-AF65-F5344CB8AC3E}">
        <p14:creationId xmlns:p14="http://schemas.microsoft.com/office/powerpoint/2010/main" val="208831473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37_Images &amp; Contents Layout">
    <p:spTree>
      <p:nvGrpSpPr>
        <p:cNvPr id="1" name=""/>
        <p:cNvGrpSpPr/>
        <p:nvPr/>
      </p:nvGrpSpPr>
      <p:grpSpPr>
        <a:xfrm>
          <a:off x="0" y="0"/>
          <a:ext cx="0" cy="0"/>
          <a:chOff x="0" y="0"/>
          <a:chExt cx="0" cy="0"/>
        </a:xfrm>
      </p:grpSpPr>
      <p:sp>
        <p:nvSpPr>
          <p:cNvPr id="2" name="그림 개체 틀 5">
            <a:extLst>
              <a:ext uri="{FF2B5EF4-FFF2-40B4-BE49-F238E27FC236}">
                <a16:creationId xmlns:a16="http://schemas.microsoft.com/office/drawing/2014/main" id="{67539AF6-5D49-44B8-BBE5-89EA831A4873}"/>
              </a:ext>
            </a:extLst>
          </p:cNvPr>
          <p:cNvSpPr>
            <a:spLocks noGrp="1"/>
          </p:cNvSpPr>
          <p:nvPr>
            <p:ph type="pic" sz="quarter" idx="12" hasCustomPrompt="1"/>
          </p:nvPr>
        </p:nvSpPr>
        <p:spPr>
          <a:xfrm>
            <a:off x="2038350" y="0"/>
            <a:ext cx="4057650" cy="6858000"/>
          </a:xfrm>
          <a:prstGeom prst="rect">
            <a:avLst/>
          </a:prstGeom>
          <a:solidFill>
            <a:schemeClr val="bg1">
              <a:lumMod val="95000"/>
            </a:schemeClr>
          </a:solidFill>
          <a:effectLst/>
        </p:spPr>
        <p:txBody>
          <a:bodyPr wrap="square" anchor="ctr">
            <a:noAutofit/>
          </a:bodyPr>
          <a:lstStyle>
            <a:lvl1pPr marL="0" marR="0" indent="0" algn="ctr" defTabSz="914400" rtl="0" eaLnBrk="1" fontAlgn="auto" latinLnBrk="1" hangingPunct="1">
              <a:lnSpc>
                <a:spcPct val="90000"/>
              </a:lnSpc>
              <a:spcBef>
                <a:spcPts val="1000"/>
              </a:spcBef>
              <a:spcAft>
                <a:spcPts val="0"/>
              </a:spcAft>
              <a:buClrTx/>
              <a:buSzTx/>
              <a:buFontTx/>
              <a:buNone/>
              <a:tabLst/>
              <a:defRPr sz="1200"/>
            </a:lvl1pPr>
          </a:lstStyle>
          <a:p>
            <a:r>
              <a:rPr lang="en-US" altLang="ko-KR" dirty="0"/>
              <a:t>Your Picture Here</a:t>
            </a:r>
            <a:endParaRPr lang="ko-KR" altLang="en-US" dirty="0"/>
          </a:p>
        </p:txBody>
      </p:sp>
      <p:sp>
        <p:nvSpPr>
          <p:cNvPr id="3" name="직사각형 2">
            <a:extLst>
              <a:ext uri="{FF2B5EF4-FFF2-40B4-BE49-F238E27FC236}">
                <a16:creationId xmlns:a16="http://schemas.microsoft.com/office/drawing/2014/main" id="{4DAB0763-12DF-41B9-B692-22FB8DB24B15}"/>
              </a:ext>
            </a:extLst>
          </p:cNvPr>
          <p:cNvSpPr/>
          <p:nvPr userDrawn="1"/>
        </p:nvSpPr>
        <p:spPr>
          <a:xfrm>
            <a:off x="0" y="0"/>
            <a:ext cx="203835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424900491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00"/>
        <p:cNvGrpSpPr/>
        <p:nvPr/>
      </p:nvGrpSpPr>
      <p:grpSpPr>
        <a:xfrm>
          <a:off x="0" y="0"/>
          <a:ext cx="0" cy="0"/>
          <a:chOff x="0" y="0"/>
          <a:chExt cx="0" cy="0"/>
        </a:xfrm>
      </p:grpSpPr>
      <p:sp>
        <p:nvSpPr>
          <p:cNvPr id="101" name="Google Shape;101;p32"/>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232116176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Agenda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E1CD0F0-C157-4A74-85C5-3764950204CE}"/>
              </a:ext>
            </a:extLst>
          </p:cNvPr>
          <p:cNvSpPr/>
          <p:nvPr userDrawn="1"/>
        </p:nvSpPr>
        <p:spPr>
          <a:xfrm>
            <a:off x="0" y="0"/>
            <a:ext cx="12191999" cy="25522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a:extLst>
              <a:ext uri="{FF2B5EF4-FFF2-40B4-BE49-F238E27FC236}">
                <a16:creationId xmlns:a16="http://schemas.microsoft.com/office/drawing/2014/main" id="{84A88E2B-8914-4A51-93D1-53EE236F8DAE}"/>
              </a:ext>
            </a:extLst>
          </p:cNvPr>
          <p:cNvGrpSpPr/>
          <p:nvPr userDrawn="1"/>
        </p:nvGrpSpPr>
        <p:grpSpPr>
          <a:xfrm>
            <a:off x="1" y="2543120"/>
            <a:ext cx="12192000" cy="92498"/>
            <a:chOff x="11445923" y="0"/>
            <a:chExt cx="1119115" cy="2552282"/>
          </a:xfrm>
        </p:grpSpPr>
        <p:sp>
          <p:nvSpPr>
            <p:cNvPr id="5" name="Rectangle 4">
              <a:extLst>
                <a:ext uri="{FF2B5EF4-FFF2-40B4-BE49-F238E27FC236}">
                  <a16:creationId xmlns:a16="http://schemas.microsoft.com/office/drawing/2014/main" id="{013FC2A0-2C8C-454E-A2FC-805728A75C98}"/>
                </a:ext>
              </a:extLst>
            </p:cNvPr>
            <p:cNvSpPr/>
            <p:nvPr/>
          </p:nvSpPr>
          <p:spPr>
            <a:xfrm>
              <a:off x="11818961" y="0"/>
              <a:ext cx="373038" cy="25522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 name="Rectangle 5">
              <a:extLst>
                <a:ext uri="{FF2B5EF4-FFF2-40B4-BE49-F238E27FC236}">
                  <a16:creationId xmlns:a16="http://schemas.microsoft.com/office/drawing/2014/main" id="{7690C1EE-6A6F-42D3-83B8-026B5166B341}"/>
                </a:ext>
              </a:extLst>
            </p:cNvPr>
            <p:cNvSpPr/>
            <p:nvPr/>
          </p:nvSpPr>
          <p:spPr>
            <a:xfrm>
              <a:off x="11445923" y="0"/>
              <a:ext cx="373038" cy="255228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 name="Rectangle 6">
              <a:extLst>
                <a:ext uri="{FF2B5EF4-FFF2-40B4-BE49-F238E27FC236}">
                  <a16:creationId xmlns:a16="http://schemas.microsoft.com/office/drawing/2014/main" id="{1AAFA40F-A963-4E4B-8411-ED8116D801AE}"/>
                </a:ext>
              </a:extLst>
            </p:cNvPr>
            <p:cNvSpPr/>
            <p:nvPr/>
          </p:nvSpPr>
          <p:spPr>
            <a:xfrm>
              <a:off x="12192000" y="0"/>
              <a:ext cx="373038" cy="2552282"/>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8" name="Group 7">
            <a:extLst>
              <a:ext uri="{FF2B5EF4-FFF2-40B4-BE49-F238E27FC236}">
                <a16:creationId xmlns:a16="http://schemas.microsoft.com/office/drawing/2014/main" id="{FF457DA5-8BD8-4BD1-ABAC-1702790078A5}"/>
              </a:ext>
            </a:extLst>
          </p:cNvPr>
          <p:cNvGrpSpPr/>
          <p:nvPr userDrawn="1"/>
        </p:nvGrpSpPr>
        <p:grpSpPr>
          <a:xfrm>
            <a:off x="11126530" y="59960"/>
            <a:ext cx="983575" cy="1226175"/>
            <a:chOff x="8411919" y="701065"/>
            <a:chExt cx="2800065" cy="3490702"/>
          </a:xfrm>
        </p:grpSpPr>
        <p:cxnSp>
          <p:nvCxnSpPr>
            <p:cNvPr id="9" name="Straight Connector 8">
              <a:extLst>
                <a:ext uri="{FF2B5EF4-FFF2-40B4-BE49-F238E27FC236}">
                  <a16:creationId xmlns:a16="http://schemas.microsoft.com/office/drawing/2014/main" id="{95DD6D29-DDE2-45C1-A138-CADB303F7C9F}"/>
                </a:ext>
              </a:extLst>
            </p:cNvPr>
            <p:cNvCxnSpPr/>
            <p:nvPr/>
          </p:nvCxnSpPr>
          <p:spPr>
            <a:xfrm>
              <a:off x="9105681" y="1504009"/>
              <a:ext cx="914400" cy="91440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0FDC7CD9-2180-42AE-8704-20DBF67B10A0}"/>
                </a:ext>
              </a:extLst>
            </p:cNvPr>
            <p:cNvCxnSpPr>
              <a:cxnSpLocks/>
            </p:cNvCxnSpPr>
            <p:nvPr/>
          </p:nvCxnSpPr>
          <p:spPr>
            <a:xfrm flipV="1">
              <a:off x="8423293" y="2418409"/>
              <a:ext cx="1596788" cy="1910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ED0A05A7-05C3-49E0-9D7D-F545E41AF236}"/>
                </a:ext>
              </a:extLst>
            </p:cNvPr>
            <p:cNvCxnSpPr>
              <a:cxnSpLocks/>
            </p:cNvCxnSpPr>
            <p:nvPr/>
          </p:nvCxnSpPr>
          <p:spPr>
            <a:xfrm flipV="1">
              <a:off x="8423293" y="1504009"/>
              <a:ext cx="682388" cy="11054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F7A9F57B-F0AC-4B12-9AF5-A2D627622BC2}"/>
                </a:ext>
              </a:extLst>
            </p:cNvPr>
            <p:cNvCxnSpPr>
              <a:cxnSpLocks/>
            </p:cNvCxnSpPr>
            <p:nvPr/>
          </p:nvCxnSpPr>
          <p:spPr>
            <a:xfrm>
              <a:off x="10702469" y="701066"/>
              <a:ext cx="509515" cy="1260143"/>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31285139-F2C4-446A-B33F-24C8A0E0D26D}"/>
                </a:ext>
              </a:extLst>
            </p:cNvPr>
            <p:cNvCxnSpPr>
              <a:cxnSpLocks/>
            </p:cNvCxnSpPr>
            <p:nvPr/>
          </p:nvCxnSpPr>
          <p:spPr>
            <a:xfrm flipV="1">
              <a:off x="10020081" y="701065"/>
              <a:ext cx="682388" cy="171734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D5932DE-97EB-4356-AB7E-C15C95618CA8}"/>
                </a:ext>
              </a:extLst>
            </p:cNvPr>
            <p:cNvCxnSpPr>
              <a:cxnSpLocks/>
            </p:cNvCxnSpPr>
            <p:nvPr/>
          </p:nvCxnSpPr>
          <p:spPr>
            <a:xfrm flipV="1">
              <a:off x="9105681" y="701067"/>
              <a:ext cx="1596788" cy="8029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3C91D568-C449-4AA9-82B1-53294978160D}"/>
                </a:ext>
              </a:extLst>
            </p:cNvPr>
            <p:cNvCxnSpPr>
              <a:cxnSpLocks/>
            </p:cNvCxnSpPr>
            <p:nvPr/>
          </p:nvCxnSpPr>
          <p:spPr>
            <a:xfrm flipV="1">
              <a:off x="8764487" y="2415851"/>
              <a:ext cx="1255594" cy="119503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58F475E-0095-4F26-BB26-022930977535}"/>
                </a:ext>
              </a:extLst>
            </p:cNvPr>
            <p:cNvCxnSpPr>
              <a:cxnSpLocks/>
            </p:cNvCxnSpPr>
            <p:nvPr/>
          </p:nvCxnSpPr>
          <p:spPr>
            <a:xfrm>
              <a:off x="8423293" y="2609478"/>
              <a:ext cx="341194" cy="100140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85EFA47E-8BD9-48B8-8713-E45FE90BC034}"/>
                </a:ext>
              </a:extLst>
            </p:cNvPr>
            <p:cNvCxnSpPr>
              <a:cxnSpLocks/>
            </p:cNvCxnSpPr>
            <p:nvPr/>
          </p:nvCxnSpPr>
          <p:spPr>
            <a:xfrm flipV="1">
              <a:off x="10020081" y="2415851"/>
              <a:ext cx="0" cy="1775916"/>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D56E6CA7-B7F3-4621-A76D-BA617AA32ED8}"/>
                </a:ext>
              </a:extLst>
            </p:cNvPr>
            <p:cNvCxnSpPr>
              <a:cxnSpLocks/>
            </p:cNvCxnSpPr>
            <p:nvPr/>
          </p:nvCxnSpPr>
          <p:spPr>
            <a:xfrm>
              <a:off x="10020081" y="2418409"/>
              <a:ext cx="1026994" cy="7403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174EE110-4344-4F52-A647-018872E82CB7}"/>
                </a:ext>
              </a:extLst>
            </p:cNvPr>
            <p:cNvCxnSpPr>
              <a:cxnSpLocks/>
            </p:cNvCxnSpPr>
            <p:nvPr/>
          </p:nvCxnSpPr>
          <p:spPr>
            <a:xfrm>
              <a:off x="9111368" y="1501451"/>
              <a:ext cx="792707" cy="1535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8D380D3-EEA7-40C1-B43D-07CD1E39FD9A}"/>
                </a:ext>
              </a:extLst>
            </p:cNvPr>
            <p:cNvCxnSpPr>
              <a:cxnSpLocks/>
            </p:cNvCxnSpPr>
            <p:nvPr/>
          </p:nvCxnSpPr>
          <p:spPr>
            <a:xfrm flipH="1">
              <a:off x="9904075" y="701065"/>
              <a:ext cx="798394" cy="81517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58724384-2A2C-43ED-8941-9540034BD8C4}"/>
                </a:ext>
              </a:extLst>
            </p:cNvPr>
            <p:cNvCxnSpPr>
              <a:cxnSpLocks/>
            </p:cNvCxnSpPr>
            <p:nvPr/>
          </p:nvCxnSpPr>
          <p:spPr>
            <a:xfrm>
              <a:off x="8764487" y="3610883"/>
              <a:ext cx="1249907" cy="58088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2F0ACFEA-6181-41EB-8BED-A51527F7C024}"/>
                </a:ext>
              </a:extLst>
            </p:cNvPr>
            <p:cNvCxnSpPr>
              <a:cxnSpLocks/>
            </p:cNvCxnSpPr>
            <p:nvPr/>
          </p:nvCxnSpPr>
          <p:spPr>
            <a:xfrm flipV="1">
              <a:off x="10014394" y="3158800"/>
              <a:ext cx="1032681" cy="103296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F11BAF15-78AF-4795-B4FC-753D1EF9E02E}"/>
                </a:ext>
              </a:extLst>
            </p:cNvPr>
            <p:cNvCxnSpPr>
              <a:cxnSpLocks/>
            </p:cNvCxnSpPr>
            <p:nvPr/>
          </p:nvCxnSpPr>
          <p:spPr>
            <a:xfrm flipV="1">
              <a:off x="10020081" y="1961209"/>
              <a:ext cx="1191903" cy="4546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4050C95F-629C-490C-8BAC-78DABCD8556E}"/>
                </a:ext>
              </a:extLst>
            </p:cNvPr>
            <p:cNvCxnSpPr>
              <a:cxnSpLocks/>
            </p:cNvCxnSpPr>
            <p:nvPr/>
          </p:nvCxnSpPr>
          <p:spPr>
            <a:xfrm flipH="1">
              <a:off x="11052762" y="1961209"/>
              <a:ext cx="159222" cy="11975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A5A19A85-9EC7-455C-8DD6-187CB92EDEE4}"/>
                </a:ext>
              </a:extLst>
            </p:cNvPr>
            <p:cNvCxnSpPr>
              <a:cxnSpLocks/>
            </p:cNvCxnSpPr>
            <p:nvPr/>
          </p:nvCxnSpPr>
          <p:spPr>
            <a:xfrm>
              <a:off x="9904075" y="1501451"/>
              <a:ext cx="116006" cy="91440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A7240E26-80CD-41EC-B8BB-D59466F37C28}"/>
                </a:ext>
              </a:extLst>
            </p:cNvPr>
            <p:cNvCxnSpPr>
              <a:cxnSpLocks/>
            </p:cNvCxnSpPr>
            <p:nvPr/>
          </p:nvCxnSpPr>
          <p:spPr>
            <a:xfrm flipH="1" flipV="1">
              <a:off x="8417606" y="3605125"/>
              <a:ext cx="343470" cy="320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DC3978A-C5FA-42C9-8D7B-F6438BA6096E}"/>
                </a:ext>
              </a:extLst>
            </p:cNvPr>
            <p:cNvCxnSpPr>
              <a:cxnSpLocks/>
            </p:cNvCxnSpPr>
            <p:nvPr/>
          </p:nvCxnSpPr>
          <p:spPr>
            <a:xfrm>
              <a:off x="8764487" y="1040840"/>
              <a:ext cx="346881" cy="47539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24388F42-C696-4539-BD00-F21F87F844EA}"/>
                </a:ext>
              </a:extLst>
            </p:cNvPr>
            <p:cNvCxnSpPr>
              <a:cxnSpLocks/>
            </p:cNvCxnSpPr>
            <p:nvPr/>
          </p:nvCxnSpPr>
          <p:spPr>
            <a:xfrm flipV="1">
              <a:off x="8423292" y="1040840"/>
              <a:ext cx="329821" cy="1568638"/>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1148E84D-1A6D-4271-8A0A-660F1B15D12D}"/>
                </a:ext>
              </a:extLst>
            </p:cNvPr>
            <p:cNvCxnSpPr>
              <a:cxnSpLocks/>
            </p:cNvCxnSpPr>
            <p:nvPr/>
          </p:nvCxnSpPr>
          <p:spPr>
            <a:xfrm flipV="1">
              <a:off x="8761075" y="734546"/>
              <a:ext cx="1941393" cy="32193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32B5DA5F-B400-4F36-B83F-421F78931480}"/>
                </a:ext>
              </a:extLst>
            </p:cNvPr>
            <p:cNvCxnSpPr>
              <a:cxnSpLocks/>
            </p:cNvCxnSpPr>
            <p:nvPr/>
          </p:nvCxnSpPr>
          <p:spPr>
            <a:xfrm flipH="1">
              <a:off x="8411919" y="2609478"/>
              <a:ext cx="11374" cy="99564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31" name="Group 30">
            <a:extLst>
              <a:ext uri="{FF2B5EF4-FFF2-40B4-BE49-F238E27FC236}">
                <a16:creationId xmlns:a16="http://schemas.microsoft.com/office/drawing/2014/main" id="{044EE669-9E4C-4CA7-A3A7-33BC296CAA71}"/>
              </a:ext>
            </a:extLst>
          </p:cNvPr>
          <p:cNvGrpSpPr/>
          <p:nvPr userDrawn="1"/>
        </p:nvGrpSpPr>
        <p:grpSpPr>
          <a:xfrm rot="15730005">
            <a:off x="10036530" y="262594"/>
            <a:ext cx="983575" cy="1226175"/>
            <a:chOff x="8411919" y="701065"/>
            <a:chExt cx="2800065" cy="3490702"/>
          </a:xfrm>
        </p:grpSpPr>
        <p:cxnSp>
          <p:nvCxnSpPr>
            <p:cNvPr id="32" name="Straight Connector 31">
              <a:extLst>
                <a:ext uri="{FF2B5EF4-FFF2-40B4-BE49-F238E27FC236}">
                  <a16:creationId xmlns:a16="http://schemas.microsoft.com/office/drawing/2014/main" id="{0EC4FCD0-D80E-4BDE-A5CD-8F0BC7673FD2}"/>
                </a:ext>
              </a:extLst>
            </p:cNvPr>
            <p:cNvCxnSpPr/>
            <p:nvPr/>
          </p:nvCxnSpPr>
          <p:spPr>
            <a:xfrm>
              <a:off x="9105681" y="1504009"/>
              <a:ext cx="914400" cy="91440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CA6BF7A-2F64-4D37-A80A-A731FAAE69BE}"/>
                </a:ext>
              </a:extLst>
            </p:cNvPr>
            <p:cNvCxnSpPr>
              <a:cxnSpLocks/>
            </p:cNvCxnSpPr>
            <p:nvPr/>
          </p:nvCxnSpPr>
          <p:spPr>
            <a:xfrm flipV="1">
              <a:off x="8423293" y="2418409"/>
              <a:ext cx="1596788" cy="1910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47D40FFE-6973-4966-BE8A-2C8BFC6DED2A}"/>
                </a:ext>
              </a:extLst>
            </p:cNvPr>
            <p:cNvCxnSpPr>
              <a:cxnSpLocks/>
            </p:cNvCxnSpPr>
            <p:nvPr/>
          </p:nvCxnSpPr>
          <p:spPr>
            <a:xfrm flipV="1">
              <a:off x="8423293" y="1504009"/>
              <a:ext cx="682388" cy="11054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78D0628B-4C25-405C-B92F-967A2F552D5E}"/>
                </a:ext>
              </a:extLst>
            </p:cNvPr>
            <p:cNvCxnSpPr>
              <a:cxnSpLocks/>
            </p:cNvCxnSpPr>
            <p:nvPr/>
          </p:nvCxnSpPr>
          <p:spPr>
            <a:xfrm>
              <a:off x="10702469" y="701066"/>
              <a:ext cx="509515" cy="1260143"/>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55B7347-0448-457F-8A6E-209E78A22122}"/>
                </a:ext>
              </a:extLst>
            </p:cNvPr>
            <p:cNvCxnSpPr>
              <a:cxnSpLocks/>
            </p:cNvCxnSpPr>
            <p:nvPr/>
          </p:nvCxnSpPr>
          <p:spPr>
            <a:xfrm flipV="1">
              <a:off x="10020081" y="701065"/>
              <a:ext cx="682388" cy="171734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91F3020F-2980-43D8-A6E1-A1C268398A23}"/>
                </a:ext>
              </a:extLst>
            </p:cNvPr>
            <p:cNvCxnSpPr>
              <a:cxnSpLocks/>
            </p:cNvCxnSpPr>
            <p:nvPr/>
          </p:nvCxnSpPr>
          <p:spPr>
            <a:xfrm flipV="1">
              <a:off x="9105681" y="701067"/>
              <a:ext cx="1596788" cy="8029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362F092F-EF39-4548-B871-05F5F502CCB9}"/>
                </a:ext>
              </a:extLst>
            </p:cNvPr>
            <p:cNvCxnSpPr>
              <a:cxnSpLocks/>
            </p:cNvCxnSpPr>
            <p:nvPr/>
          </p:nvCxnSpPr>
          <p:spPr>
            <a:xfrm flipV="1">
              <a:off x="8764487" y="2415851"/>
              <a:ext cx="1255594" cy="119503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36979FA-828A-48D4-9C8B-6F50EEDAC5A3}"/>
                </a:ext>
              </a:extLst>
            </p:cNvPr>
            <p:cNvCxnSpPr>
              <a:cxnSpLocks/>
            </p:cNvCxnSpPr>
            <p:nvPr/>
          </p:nvCxnSpPr>
          <p:spPr>
            <a:xfrm>
              <a:off x="8423293" y="2609478"/>
              <a:ext cx="341194" cy="100140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950A29C4-0BDC-4C57-A752-FBD4848DD6D3}"/>
                </a:ext>
              </a:extLst>
            </p:cNvPr>
            <p:cNvCxnSpPr>
              <a:cxnSpLocks/>
            </p:cNvCxnSpPr>
            <p:nvPr/>
          </p:nvCxnSpPr>
          <p:spPr>
            <a:xfrm flipV="1">
              <a:off x="10020081" y="2415851"/>
              <a:ext cx="0" cy="1775916"/>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6195D661-139C-43DA-B191-64D4E3EB6F2C}"/>
                </a:ext>
              </a:extLst>
            </p:cNvPr>
            <p:cNvCxnSpPr>
              <a:cxnSpLocks/>
            </p:cNvCxnSpPr>
            <p:nvPr/>
          </p:nvCxnSpPr>
          <p:spPr>
            <a:xfrm>
              <a:off x="10020081" y="2418409"/>
              <a:ext cx="1026994" cy="7403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4A0B6320-BEEA-4ED4-886F-54835A7A8DCB}"/>
                </a:ext>
              </a:extLst>
            </p:cNvPr>
            <p:cNvCxnSpPr>
              <a:cxnSpLocks/>
            </p:cNvCxnSpPr>
            <p:nvPr/>
          </p:nvCxnSpPr>
          <p:spPr>
            <a:xfrm>
              <a:off x="9111368" y="1501451"/>
              <a:ext cx="792707" cy="1535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5F0C052C-0C49-45D2-95B4-EB71C530351C}"/>
                </a:ext>
              </a:extLst>
            </p:cNvPr>
            <p:cNvCxnSpPr>
              <a:cxnSpLocks/>
            </p:cNvCxnSpPr>
            <p:nvPr/>
          </p:nvCxnSpPr>
          <p:spPr>
            <a:xfrm flipH="1">
              <a:off x="9904075" y="701065"/>
              <a:ext cx="798394" cy="81517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A8C62899-030E-4CD7-8551-E8FB609D8372}"/>
                </a:ext>
              </a:extLst>
            </p:cNvPr>
            <p:cNvCxnSpPr>
              <a:cxnSpLocks/>
            </p:cNvCxnSpPr>
            <p:nvPr/>
          </p:nvCxnSpPr>
          <p:spPr>
            <a:xfrm>
              <a:off x="8764487" y="3610883"/>
              <a:ext cx="1249907" cy="58088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F753D3BE-5268-47BB-88DC-D80B00614481}"/>
                </a:ext>
              </a:extLst>
            </p:cNvPr>
            <p:cNvCxnSpPr>
              <a:cxnSpLocks/>
            </p:cNvCxnSpPr>
            <p:nvPr/>
          </p:nvCxnSpPr>
          <p:spPr>
            <a:xfrm flipV="1">
              <a:off x="10014394" y="3158800"/>
              <a:ext cx="1032681" cy="103296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E2C63B3-FEBC-4E81-A83F-442EFD970C61}"/>
                </a:ext>
              </a:extLst>
            </p:cNvPr>
            <p:cNvCxnSpPr>
              <a:cxnSpLocks/>
            </p:cNvCxnSpPr>
            <p:nvPr/>
          </p:nvCxnSpPr>
          <p:spPr>
            <a:xfrm flipV="1">
              <a:off x="10020081" y="1961209"/>
              <a:ext cx="1191903" cy="4546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09839260-DA6B-4278-8342-339E9D7EEAE3}"/>
                </a:ext>
              </a:extLst>
            </p:cNvPr>
            <p:cNvCxnSpPr>
              <a:cxnSpLocks/>
            </p:cNvCxnSpPr>
            <p:nvPr/>
          </p:nvCxnSpPr>
          <p:spPr>
            <a:xfrm flipH="1">
              <a:off x="11052762" y="1961209"/>
              <a:ext cx="159222" cy="11975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1A9196E6-7FB0-4C52-A592-204D37882FDF}"/>
                </a:ext>
              </a:extLst>
            </p:cNvPr>
            <p:cNvCxnSpPr>
              <a:cxnSpLocks/>
            </p:cNvCxnSpPr>
            <p:nvPr/>
          </p:nvCxnSpPr>
          <p:spPr>
            <a:xfrm>
              <a:off x="9904075" y="1501451"/>
              <a:ext cx="116006" cy="91440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4F56BBE9-7A54-44FD-8960-0A51776C1430}"/>
                </a:ext>
              </a:extLst>
            </p:cNvPr>
            <p:cNvCxnSpPr>
              <a:cxnSpLocks/>
            </p:cNvCxnSpPr>
            <p:nvPr/>
          </p:nvCxnSpPr>
          <p:spPr>
            <a:xfrm flipH="1" flipV="1">
              <a:off x="8417606" y="3605125"/>
              <a:ext cx="343470" cy="320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7F9F36F4-C91F-4046-832E-002EF0AE5503}"/>
                </a:ext>
              </a:extLst>
            </p:cNvPr>
            <p:cNvCxnSpPr>
              <a:cxnSpLocks/>
            </p:cNvCxnSpPr>
            <p:nvPr/>
          </p:nvCxnSpPr>
          <p:spPr>
            <a:xfrm>
              <a:off x="8764487" y="1040840"/>
              <a:ext cx="346881" cy="47539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A7280801-44E2-40E6-9915-0A3ADC263647}"/>
                </a:ext>
              </a:extLst>
            </p:cNvPr>
            <p:cNvCxnSpPr>
              <a:cxnSpLocks/>
            </p:cNvCxnSpPr>
            <p:nvPr/>
          </p:nvCxnSpPr>
          <p:spPr>
            <a:xfrm flipV="1">
              <a:off x="8423292" y="1040840"/>
              <a:ext cx="329821" cy="1568638"/>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43EA181D-8A90-4729-8E01-BAB32AE98160}"/>
                </a:ext>
              </a:extLst>
            </p:cNvPr>
            <p:cNvCxnSpPr>
              <a:cxnSpLocks/>
            </p:cNvCxnSpPr>
            <p:nvPr/>
          </p:nvCxnSpPr>
          <p:spPr>
            <a:xfrm flipV="1">
              <a:off x="8761075" y="734546"/>
              <a:ext cx="1941393" cy="32193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89547D6E-9ECC-481E-83BB-010BB8DA42F1}"/>
                </a:ext>
              </a:extLst>
            </p:cNvPr>
            <p:cNvCxnSpPr>
              <a:cxnSpLocks/>
            </p:cNvCxnSpPr>
            <p:nvPr/>
          </p:nvCxnSpPr>
          <p:spPr>
            <a:xfrm flipH="1">
              <a:off x="8411919" y="2609478"/>
              <a:ext cx="11374" cy="99564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54" name="Group 53">
            <a:extLst>
              <a:ext uri="{FF2B5EF4-FFF2-40B4-BE49-F238E27FC236}">
                <a16:creationId xmlns:a16="http://schemas.microsoft.com/office/drawing/2014/main" id="{D17AD10F-453A-4E8D-AD1B-4B24EAEAFAD1}"/>
              </a:ext>
            </a:extLst>
          </p:cNvPr>
          <p:cNvGrpSpPr/>
          <p:nvPr userDrawn="1"/>
        </p:nvGrpSpPr>
        <p:grpSpPr>
          <a:xfrm rot="6889181">
            <a:off x="10412956" y="1601928"/>
            <a:ext cx="796471" cy="992922"/>
            <a:chOff x="8411919" y="701065"/>
            <a:chExt cx="2800065" cy="3490702"/>
          </a:xfrm>
        </p:grpSpPr>
        <p:cxnSp>
          <p:nvCxnSpPr>
            <p:cNvPr id="55" name="Straight Connector 54">
              <a:extLst>
                <a:ext uri="{FF2B5EF4-FFF2-40B4-BE49-F238E27FC236}">
                  <a16:creationId xmlns:a16="http://schemas.microsoft.com/office/drawing/2014/main" id="{FDD64DF2-DC03-4DA2-8ECD-92414187EC81}"/>
                </a:ext>
              </a:extLst>
            </p:cNvPr>
            <p:cNvCxnSpPr/>
            <p:nvPr/>
          </p:nvCxnSpPr>
          <p:spPr>
            <a:xfrm>
              <a:off x="9105681" y="1504009"/>
              <a:ext cx="914400" cy="91440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06570102-6A32-4B3B-906D-BD8943799E05}"/>
                </a:ext>
              </a:extLst>
            </p:cNvPr>
            <p:cNvCxnSpPr>
              <a:cxnSpLocks/>
            </p:cNvCxnSpPr>
            <p:nvPr/>
          </p:nvCxnSpPr>
          <p:spPr>
            <a:xfrm flipV="1">
              <a:off x="8423293" y="2418409"/>
              <a:ext cx="1596788" cy="1910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CC6062CC-F21A-41D5-B8B5-545A8428128A}"/>
                </a:ext>
              </a:extLst>
            </p:cNvPr>
            <p:cNvCxnSpPr>
              <a:cxnSpLocks/>
            </p:cNvCxnSpPr>
            <p:nvPr/>
          </p:nvCxnSpPr>
          <p:spPr>
            <a:xfrm flipV="1">
              <a:off x="8423293" y="1504009"/>
              <a:ext cx="682388" cy="11054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CB52F408-DC70-476B-A49E-0EC9DCC8A68E}"/>
                </a:ext>
              </a:extLst>
            </p:cNvPr>
            <p:cNvCxnSpPr>
              <a:cxnSpLocks/>
            </p:cNvCxnSpPr>
            <p:nvPr/>
          </p:nvCxnSpPr>
          <p:spPr>
            <a:xfrm>
              <a:off x="10702469" y="701066"/>
              <a:ext cx="509515" cy="1260143"/>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3A5B904B-857F-43D9-88E8-9889A777C56B}"/>
                </a:ext>
              </a:extLst>
            </p:cNvPr>
            <p:cNvCxnSpPr>
              <a:cxnSpLocks/>
            </p:cNvCxnSpPr>
            <p:nvPr/>
          </p:nvCxnSpPr>
          <p:spPr>
            <a:xfrm flipV="1">
              <a:off x="10020081" y="701065"/>
              <a:ext cx="682388" cy="171734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BEBCEDAA-E03D-4863-BBCD-A3499AB57842}"/>
                </a:ext>
              </a:extLst>
            </p:cNvPr>
            <p:cNvCxnSpPr>
              <a:cxnSpLocks/>
            </p:cNvCxnSpPr>
            <p:nvPr/>
          </p:nvCxnSpPr>
          <p:spPr>
            <a:xfrm flipV="1">
              <a:off x="9105681" y="701067"/>
              <a:ext cx="1596788" cy="8029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D4D46D37-1080-4754-9469-9332FD8D44F1}"/>
                </a:ext>
              </a:extLst>
            </p:cNvPr>
            <p:cNvCxnSpPr>
              <a:cxnSpLocks/>
            </p:cNvCxnSpPr>
            <p:nvPr/>
          </p:nvCxnSpPr>
          <p:spPr>
            <a:xfrm flipV="1">
              <a:off x="8764487" y="2415851"/>
              <a:ext cx="1255594" cy="119503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525EE8BE-F561-4363-B07C-2A8568C849D8}"/>
                </a:ext>
              </a:extLst>
            </p:cNvPr>
            <p:cNvCxnSpPr>
              <a:cxnSpLocks/>
            </p:cNvCxnSpPr>
            <p:nvPr/>
          </p:nvCxnSpPr>
          <p:spPr>
            <a:xfrm>
              <a:off x="8423293" y="2609478"/>
              <a:ext cx="341194" cy="100140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1CDEA6CE-6883-439C-90F3-B682651821D4}"/>
                </a:ext>
              </a:extLst>
            </p:cNvPr>
            <p:cNvCxnSpPr>
              <a:cxnSpLocks/>
            </p:cNvCxnSpPr>
            <p:nvPr/>
          </p:nvCxnSpPr>
          <p:spPr>
            <a:xfrm flipV="1">
              <a:off x="10020081" y="2415851"/>
              <a:ext cx="0" cy="1775916"/>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C39EBADE-0038-4448-AE69-7A30F68146A9}"/>
                </a:ext>
              </a:extLst>
            </p:cNvPr>
            <p:cNvCxnSpPr>
              <a:cxnSpLocks/>
            </p:cNvCxnSpPr>
            <p:nvPr/>
          </p:nvCxnSpPr>
          <p:spPr>
            <a:xfrm>
              <a:off x="10020081" y="2418409"/>
              <a:ext cx="1026994" cy="7403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DC478AC4-0F9A-4B28-B8AE-A5C3FC191FD9}"/>
                </a:ext>
              </a:extLst>
            </p:cNvPr>
            <p:cNvCxnSpPr>
              <a:cxnSpLocks/>
            </p:cNvCxnSpPr>
            <p:nvPr/>
          </p:nvCxnSpPr>
          <p:spPr>
            <a:xfrm>
              <a:off x="9111368" y="1501451"/>
              <a:ext cx="792707" cy="1535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164C4057-53E5-4332-A8BC-0476466B17C2}"/>
                </a:ext>
              </a:extLst>
            </p:cNvPr>
            <p:cNvCxnSpPr>
              <a:cxnSpLocks/>
            </p:cNvCxnSpPr>
            <p:nvPr/>
          </p:nvCxnSpPr>
          <p:spPr>
            <a:xfrm flipH="1">
              <a:off x="9904075" y="701065"/>
              <a:ext cx="798394" cy="81517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F6E5EB65-4860-47A3-A636-1D5B4086EBE5}"/>
                </a:ext>
              </a:extLst>
            </p:cNvPr>
            <p:cNvCxnSpPr>
              <a:cxnSpLocks/>
            </p:cNvCxnSpPr>
            <p:nvPr/>
          </p:nvCxnSpPr>
          <p:spPr>
            <a:xfrm>
              <a:off x="8764487" y="3610883"/>
              <a:ext cx="1249907" cy="58088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18726D1F-8E94-41C4-91B4-FE73F6CA4A22}"/>
                </a:ext>
              </a:extLst>
            </p:cNvPr>
            <p:cNvCxnSpPr>
              <a:cxnSpLocks/>
            </p:cNvCxnSpPr>
            <p:nvPr/>
          </p:nvCxnSpPr>
          <p:spPr>
            <a:xfrm flipV="1">
              <a:off x="10014394" y="3158800"/>
              <a:ext cx="1032681" cy="103296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8C5EE4BC-D4F2-4506-A3BC-1F492332090B}"/>
                </a:ext>
              </a:extLst>
            </p:cNvPr>
            <p:cNvCxnSpPr>
              <a:cxnSpLocks/>
            </p:cNvCxnSpPr>
            <p:nvPr/>
          </p:nvCxnSpPr>
          <p:spPr>
            <a:xfrm flipV="1">
              <a:off x="10020081" y="1961209"/>
              <a:ext cx="1191903" cy="4546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FA371812-5AE7-41A7-8354-03341B0DD5E3}"/>
                </a:ext>
              </a:extLst>
            </p:cNvPr>
            <p:cNvCxnSpPr>
              <a:cxnSpLocks/>
            </p:cNvCxnSpPr>
            <p:nvPr/>
          </p:nvCxnSpPr>
          <p:spPr>
            <a:xfrm flipH="1">
              <a:off x="11052762" y="1961209"/>
              <a:ext cx="159222" cy="11975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3B530347-4200-441B-ABAD-B145DCE83342}"/>
                </a:ext>
              </a:extLst>
            </p:cNvPr>
            <p:cNvCxnSpPr>
              <a:cxnSpLocks/>
            </p:cNvCxnSpPr>
            <p:nvPr/>
          </p:nvCxnSpPr>
          <p:spPr>
            <a:xfrm>
              <a:off x="9904075" y="1501451"/>
              <a:ext cx="116006" cy="91440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DE61C81E-2924-483B-81DE-205FCB7A445E}"/>
                </a:ext>
              </a:extLst>
            </p:cNvPr>
            <p:cNvCxnSpPr>
              <a:cxnSpLocks/>
            </p:cNvCxnSpPr>
            <p:nvPr/>
          </p:nvCxnSpPr>
          <p:spPr>
            <a:xfrm flipH="1" flipV="1">
              <a:off x="8417606" y="3605125"/>
              <a:ext cx="343470" cy="320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D324DC81-1E85-4D25-9885-81ACFF8EF9CE}"/>
                </a:ext>
              </a:extLst>
            </p:cNvPr>
            <p:cNvCxnSpPr>
              <a:cxnSpLocks/>
            </p:cNvCxnSpPr>
            <p:nvPr/>
          </p:nvCxnSpPr>
          <p:spPr>
            <a:xfrm>
              <a:off x="8764487" y="1040840"/>
              <a:ext cx="346881" cy="47539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2F3CC859-CABB-414D-A81B-30AF7FDC4052}"/>
                </a:ext>
              </a:extLst>
            </p:cNvPr>
            <p:cNvCxnSpPr>
              <a:cxnSpLocks/>
            </p:cNvCxnSpPr>
            <p:nvPr/>
          </p:nvCxnSpPr>
          <p:spPr>
            <a:xfrm flipV="1">
              <a:off x="8423292" y="1040840"/>
              <a:ext cx="329821" cy="1568638"/>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EC5B7264-49F4-4210-9CA1-CF355D0959B5}"/>
                </a:ext>
              </a:extLst>
            </p:cNvPr>
            <p:cNvCxnSpPr>
              <a:cxnSpLocks/>
            </p:cNvCxnSpPr>
            <p:nvPr/>
          </p:nvCxnSpPr>
          <p:spPr>
            <a:xfrm flipV="1">
              <a:off x="8761075" y="734546"/>
              <a:ext cx="1941393" cy="32193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4FED197B-9A2F-4634-9DE3-0062A5B452DC}"/>
                </a:ext>
              </a:extLst>
            </p:cNvPr>
            <p:cNvCxnSpPr>
              <a:cxnSpLocks/>
            </p:cNvCxnSpPr>
            <p:nvPr/>
          </p:nvCxnSpPr>
          <p:spPr>
            <a:xfrm flipH="1">
              <a:off x="8411919" y="2609478"/>
              <a:ext cx="11374" cy="99564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77" name="Group 76">
            <a:extLst>
              <a:ext uri="{FF2B5EF4-FFF2-40B4-BE49-F238E27FC236}">
                <a16:creationId xmlns:a16="http://schemas.microsoft.com/office/drawing/2014/main" id="{5A6F875E-26AF-47EC-80DA-4A202F58A299}"/>
              </a:ext>
            </a:extLst>
          </p:cNvPr>
          <p:cNvGrpSpPr/>
          <p:nvPr userDrawn="1"/>
        </p:nvGrpSpPr>
        <p:grpSpPr>
          <a:xfrm rot="20334324">
            <a:off x="11027040" y="751132"/>
            <a:ext cx="1164960" cy="1452298"/>
            <a:chOff x="8411919" y="701065"/>
            <a:chExt cx="2800065" cy="3490702"/>
          </a:xfrm>
        </p:grpSpPr>
        <p:cxnSp>
          <p:nvCxnSpPr>
            <p:cNvPr id="78" name="Straight Connector 77">
              <a:extLst>
                <a:ext uri="{FF2B5EF4-FFF2-40B4-BE49-F238E27FC236}">
                  <a16:creationId xmlns:a16="http://schemas.microsoft.com/office/drawing/2014/main" id="{677BA5B5-C758-4877-800C-0C7E4D9CEBE4}"/>
                </a:ext>
              </a:extLst>
            </p:cNvPr>
            <p:cNvCxnSpPr/>
            <p:nvPr/>
          </p:nvCxnSpPr>
          <p:spPr>
            <a:xfrm>
              <a:off x="9105681" y="1504009"/>
              <a:ext cx="914400" cy="91440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A83A37C0-EC73-49DF-8FB5-5ECE4448FD6A}"/>
                </a:ext>
              </a:extLst>
            </p:cNvPr>
            <p:cNvCxnSpPr>
              <a:cxnSpLocks/>
            </p:cNvCxnSpPr>
            <p:nvPr/>
          </p:nvCxnSpPr>
          <p:spPr>
            <a:xfrm flipV="1">
              <a:off x="8423293" y="2418409"/>
              <a:ext cx="1596788" cy="1910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B1BA5729-6339-4F12-87C6-59FE607335CD}"/>
                </a:ext>
              </a:extLst>
            </p:cNvPr>
            <p:cNvCxnSpPr>
              <a:cxnSpLocks/>
            </p:cNvCxnSpPr>
            <p:nvPr/>
          </p:nvCxnSpPr>
          <p:spPr>
            <a:xfrm flipV="1">
              <a:off x="8423293" y="1504009"/>
              <a:ext cx="682388" cy="11054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A12BFEE7-A77F-4E6A-9E50-307AEE0A93E3}"/>
                </a:ext>
              </a:extLst>
            </p:cNvPr>
            <p:cNvCxnSpPr>
              <a:cxnSpLocks/>
            </p:cNvCxnSpPr>
            <p:nvPr/>
          </p:nvCxnSpPr>
          <p:spPr>
            <a:xfrm>
              <a:off x="10702469" y="701066"/>
              <a:ext cx="509515" cy="1260143"/>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F402FDBD-1882-4637-A220-48C025A1952D}"/>
                </a:ext>
              </a:extLst>
            </p:cNvPr>
            <p:cNvCxnSpPr>
              <a:cxnSpLocks/>
            </p:cNvCxnSpPr>
            <p:nvPr/>
          </p:nvCxnSpPr>
          <p:spPr>
            <a:xfrm flipV="1">
              <a:off x="10020081" y="701065"/>
              <a:ext cx="682388" cy="171734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1BB18570-115A-4B82-B5E8-DEFEE35E3640}"/>
                </a:ext>
              </a:extLst>
            </p:cNvPr>
            <p:cNvCxnSpPr>
              <a:cxnSpLocks/>
            </p:cNvCxnSpPr>
            <p:nvPr/>
          </p:nvCxnSpPr>
          <p:spPr>
            <a:xfrm flipV="1">
              <a:off x="9105681" y="701067"/>
              <a:ext cx="1596788" cy="8029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B3A398FB-C068-4429-A23D-89DBCBB6FFFF}"/>
                </a:ext>
              </a:extLst>
            </p:cNvPr>
            <p:cNvCxnSpPr>
              <a:cxnSpLocks/>
            </p:cNvCxnSpPr>
            <p:nvPr/>
          </p:nvCxnSpPr>
          <p:spPr>
            <a:xfrm flipV="1">
              <a:off x="8764487" y="2415851"/>
              <a:ext cx="1255594" cy="119503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2B571856-F9E7-4ED8-B06C-57DFF6B9CC0F}"/>
                </a:ext>
              </a:extLst>
            </p:cNvPr>
            <p:cNvCxnSpPr>
              <a:cxnSpLocks/>
            </p:cNvCxnSpPr>
            <p:nvPr/>
          </p:nvCxnSpPr>
          <p:spPr>
            <a:xfrm>
              <a:off x="8423293" y="2609478"/>
              <a:ext cx="341194" cy="100140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FA8CAEB4-E5DC-46B5-B31F-0CEF96845043}"/>
                </a:ext>
              </a:extLst>
            </p:cNvPr>
            <p:cNvCxnSpPr>
              <a:cxnSpLocks/>
            </p:cNvCxnSpPr>
            <p:nvPr/>
          </p:nvCxnSpPr>
          <p:spPr>
            <a:xfrm flipV="1">
              <a:off x="10020081" y="2415851"/>
              <a:ext cx="0" cy="1775916"/>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C1937CDF-54A0-4EB9-87AA-3A6F53380AA3}"/>
                </a:ext>
              </a:extLst>
            </p:cNvPr>
            <p:cNvCxnSpPr>
              <a:cxnSpLocks/>
            </p:cNvCxnSpPr>
            <p:nvPr/>
          </p:nvCxnSpPr>
          <p:spPr>
            <a:xfrm>
              <a:off x="10020081" y="2418409"/>
              <a:ext cx="1026994" cy="7403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EEC0EDC4-79A2-48AC-9C2F-EC89AA5AF409}"/>
                </a:ext>
              </a:extLst>
            </p:cNvPr>
            <p:cNvCxnSpPr>
              <a:cxnSpLocks/>
            </p:cNvCxnSpPr>
            <p:nvPr/>
          </p:nvCxnSpPr>
          <p:spPr>
            <a:xfrm>
              <a:off x="9111368" y="1501451"/>
              <a:ext cx="792707" cy="1535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2C7274A9-AD57-4BC8-9D3E-4444CD75C008}"/>
                </a:ext>
              </a:extLst>
            </p:cNvPr>
            <p:cNvCxnSpPr>
              <a:cxnSpLocks/>
            </p:cNvCxnSpPr>
            <p:nvPr/>
          </p:nvCxnSpPr>
          <p:spPr>
            <a:xfrm flipH="1">
              <a:off x="9904075" y="701065"/>
              <a:ext cx="798394" cy="81517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BCE58877-41A8-426A-A97C-C7E929F3EBE6}"/>
                </a:ext>
              </a:extLst>
            </p:cNvPr>
            <p:cNvCxnSpPr>
              <a:cxnSpLocks/>
            </p:cNvCxnSpPr>
            <p:nvPr/>
          </p:nvCxnSpPr>
          <p:spPr>
            <a:xfrm>
              <a:off x="8764487" y="3610883"/>
              <a:ext cx="1249907" cy="58088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6DEBC82F-0A62-4539-9DAC-1F7078C43F83}"/>
                </a:ext>
              </a:extLst>
            </p:cNvPr>
            <p:cNvCxnSpPr>
              <a:cxnSpLocks/>
            </p:cNvCxnSpPr>
            <p:nvPr/>
          </p:nvCxnSpPr>
          <p:spPr>
            <a:xfrm flipV="1">
              <a:off x="10014394" y="3158800"/>
              <a:ext cx="1032681" cy="103296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6A5A7A4C-C4AC-4031-8AE8-3C1D0B91DF2B}"/>
                </a:ext>
              </a:extLst>
            </p:cNvPr>
            <p:cNvCxnSpPr>
              <a:cxnSpLocks/>
            </p:cNvCxnSpPr>
            <p:nvPr/>
          </p:nvCxnSpPr>
          <p:spPr>
            <a:xfrm flipV="1">
              <a:off x="10020081" y="1961209"/>
              <a:ext cx="1191903" cy="4546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73F73277-134F-4896-A41B-6121A44641EF}"/>
                </a:ext>
              </a:extLst>
            </p:cNvPr>
            <p:cNvCxnSpPr>
              <a:cxnSpLocks/>
            </p:cNvCxnSpPr>
            <p:nvPr/>
          </p:nvCxnSpPr>
          <p:spPr>
            <a:xfrm flipH="1">
              <a:off x="11052762" y="1961209"/>
              <a:ext cx="159222" cy="11975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284486BE-FF72-4400-AED7-FC2F51FF896E}"/>
                </a:ext>
              </a:extLst>
            </p:cNvPr>
            <p:cNvCxnSpPr>
              <a:cxnSpLocks/>
            </p:cNvCxnSpPr>
            <p:nvPr/>
          </p:nvCxnSpPr>
          <p:spPr>
            <a:xfrm>
              <a:off x="9904075" y="1501451"/>
              <a:ext cx="116006" cy="91440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07E4E1DC-4629-41E4-881E-039F4A4E34FF}"/>
                </a:ext>
              </a:extLst>
            </p:cNvPr>
            <p:cNvCxnSpPr>
              <a:cxnSpLocks/>
            </p:cNvCxnSpPr>
            <p:nvPr/>
          </p:nvCxnSpPr>
          <p:spPr>
            <a:xfrm flipH="1" flipV="1">
              <a:off x="8417606" y="3605125"/>
              <a:ext cx="343470" cy="320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BEBF3104-364F-4626-A5B8-05B4D1ADCA6A}"/>
                </a:ext>
              </a:extLst>
            </p:cNvPr>
            <p:cNvCxnSpPr>
              <a:cxnSpLocks/>
            </p:cNvCxnSpPr>
            <p:nvPr/>
          </p:nvCxnSpPr>
          <p:spPr>
            <a:xfrm>
              <a:off x="8764487" y="1040840"/>
              <a:ext cx="346881" cy="47539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8EA45D2F-F00F-4129-99E1-0B7C1B4A45BE}"/>
                </a:ext>
              </a:extLst>
            </p:cNvPr>
            <p:cNvCxnSpPr>
              <a:cxnSpLocks/>
            </p:cNvCxnSpPr>
            <p:nvPr/>
          </p:nvCxnSpPr>
          <p:spPr>
            <a:xfrm flipV="1">
              <a:off x="8423292" y="1040840"/>
              <a:ext cx="329821" cy="1568638"/>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96CA710A-0CE7-4CEF-B09B-27A332D95945}"/>
                </a:ext>
              </a:extLst>
            </p:cNvPr>
            <p:cNvCxnSpPr>
              <a:cxnSpLocks/>
            </p:cNvCxnSpPr>
            <p:nvPr/>
          </p:nvCxnSpPr>
          <p:spPr>
            <a:xfrm flipV="1">
              <a:off x="8761075" y="734546"/>
              <a:ext cx="1941393" cy="32193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FCF51995-51FB-475E-94CD-AEE40B2178EE}"/>
                </a:ext>
              </a:extLst>
            </p:cNvPr>
            <p:cNvCxnSpPr>
              <a:cxnSpLocks/>
            </p:cNvCxnSpPr>
            <p:nvPr/>
          </p:nvCxnSpPr>
          <p:spPr>
            <a:xfrm flipH="1">
              <a:off x="8411919" y="2609478"/>
              <a:ext cx="11374" cy="99564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00" name="Group 99">
            <a:extLst>
              <a:ext uri="{FF2B5EF4-FFF2-40B4-BE49-F238E27FC236}">
                <a16:creationId xmlns:a16="http://schemas.microsoft.com/office/drawing/2014/main" id="{B0D5CCF4-AEE8-4235-B77C-72150C7B86A8}"/>
              </a:ext>
            </a:extLst>
          </p:cNvPr>
          <p:cNvGrpSpPr/>
          <p:nvPr userDrawn="1"/>
        </p:nvGrpSpPr>
        <p:grpSpPr>
          <a:xfrm rot="20334324">
            <a:off x="9037156" y="71664"/>
            <a:ext cx="753407" cy="737354"/>
            <a:chOff x="8411919" y="701065"/>
            <a:chExt cx="2800065" cy="3490702"/>
          </a:xfrm>
        </p:grpSpPr>
        <p:cxnSp>
          <p:nvCxnSpPr>
            <p:cNvPr id="101" name="Straight Connector 100">
              <a:extLst>
                <a:ext uri="{FF2B5EF4-FFF2-40B4-BE49-F238E27FC236}">
                  <a16:creationId xmlns:a16="http://schemas.microsoft.com/office/drawing/2014/main" id="{6666712C-D9DC-4E1B-B224-EE2C1109D35C}"/>
                </a:ext>
              </a:extLst>
            </p:cNvPr>
            <p:cNvCxnSpPr/>
            <p:nvPr/>
          </p:nvCxnSpPr>
          <p:spPr>
            <a:xfrm>
              <a:off x="9105681" y="1504009"/>
              <a:ext cx="914400" cy="91440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63352840-ABD4-47EF-ADD9-AA88424C913A}"/>
                </a:ext>
              </a:extLst>
            </p:cNvPr>
            <p:cNvCxnSpPr>
              <a:cxnSpLocks/>
            </p:cNvCxnSpPr>
            <p:nvPr/>
          </p:nvCxnSpPr>
          <p:spPr>
            <a:xfrm flipV="1">
              <a:off x="8423293" y="2418409"/>
              <a:ext cx="1596788" cy="1910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E9F6F136-D82F-4732-9A09-51877B30061C}"/>
                </a:ext>
              </a:extLst>
            </p:cNvPr>
            <p:cNvCxnSpPr>
              <a:cxnSpLocks/>
            </p:cNvCxnSpPr>
            <p:nvPr/>
          </p:nvCxnSpPr>
          <p:spPr>
            <a:xfrm flipV="1">
              <a:off x="8423293" y="1504009"/>
              <a:ext cx="682388" cy="11054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2357C639-5D19-43DF-9527-8D32F5DC8C97}"/>
                </a:ext>
              </a:extLst>
            </p:cNvPr>
            <p:cNvCxnSpPr>
              <a:cxnSpLocks/>
            </p:cNvCxnSpPr>
            <p:nvPr/>
          </p:nvCxnSpPr>
          <p:spPr>
            <a:xfrm>
              <a:off x="10702469" y="701066"/>
              <a:ext cx="509515" cy="1260143"/>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69BA665B-04B0-4300-9EB4-1CFFE3ED45E8}"/>
                </a:ext>
              </a:extLst>
            </p:cNvPr>
            <p:cNvCxnSpPr>
              <a:cxnSpLocks/>
            </p:cNvCxnSpPr>
            <p:nvPr/>
          </p:nvCxnSpPr>
          <p:spPr>
            <a:xfrm flipV="1">
              <a:off x="10020081" y="701065"/>
              <a:ext cx="682388" cy="171734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EF1951ED-ABFB-4722-9F63-B0B27E2C299A}"/>
                </a:ext>
              </a:extLst>
            </p:cNvPr>
            <p:cNvCxnSpPr>
              <a:cxnSpLocks/>
            </p:cNvCxnSpPr>
            <p:nvPr/>
          </p:nvCxnSpPr>
          <p:spPr>
            <a:xfrm flipV="1">
              <a:off x="9105681" y="701067"/>
              <a:ext cx="1596788" cy="8029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364E12DE-0E57-4B8F-A49C-688E0958E91F}"/>
                </a:ext>
              </a:extLst>
            </p:cNvPr>
            <p:cNvCxnSpPr>
              <a:cxnSpLocks/>
            </p:cNvCxnSpPr>
            <p:nvPr/>
          </p:nvCxnSpPr>
          <p:spPr>
            <a:xfrm flipV="1">
              <a:off x="8764487" y="2415851"/>
              <a:ext cx="1255594" cy="119503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EE4BC377-B444-49A0-A473-E947787673A9}"/>
                </a:ext>
              </a:extLst>
            </p:cNvPr>
            <p:cNvCxnSpPr>
              <a:cxnSpLocks/>
            </p:cNvCxnSpPr>
            <p:nvPr/>
          </p:nvCxnSpPr>
          <p:spPr>
            <a:xfrm>
              <a:off x="8423293" y="2609478"/>
              <a:ext cx="341194" cy="100140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B6B46601-4F83-4893-8A97-6736B822C139}"/>
                </a:ext>
              </a:extLst>
            </p:cNvPr>
            <p:cNvCxnSpPr>
              <a:cxnSpLocks/>
            </p:cNvCxnSpPr>
            <p:nvPr/>
          </p:nvCxnSpPr>
          <p:spPr>
            <a:xfrm flipV="1">
              <a:off x="10020081" y="2415851"/>
              <a:ext cx="0" cy="1775916"/>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67EEF4EC-D9C6-4972-9B35-88DF77520A96}"/>
                </a:ext>
              </a:extLst>
            </p:cNvPr>
            <p:cNvCxnSpPr>
              <a:cxnSpLocks/>
            </p:cNvCxnSpPr>
            <p:nvPr/>
          </p:nvCxnSpPr>
          <p:spPr>
            <a:xfrm>
              <a:off x="10020081" y="2418409"/>
              <a:ext cx="1026994" cy="7403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E2B4C8D5-FD70-44AE-8137-B0A8F4ACCEA6}"/>
                </a:ext>
              </a:extLst>
            </p:cNvPr>
            <p:cNvCxnSpPr>
              <a:cxnSpLocks/>
            </p:cNvCxnSpPr>
            <p:nvPr/>
          </p:nvCxnSpPr>
          <p:spPr>
            <a:xfrm>
              <a:off x="9111368" y="1501451"/>
              <a:ext cx="792707" cy="1535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EE403C5D-66B6-4B98-9623-F82EEB8A97A5}"/>
                </a:ext>
              </a:extLst>
            </p:cNvPr>
            <p:cNvCxnSpPr>
              <a:cxnSpLocks/>
            </p:cNvCxnSpPr>
            <p:nvPr/>
          </p:nvCxnSpPr>
          <p:spPr>
            <a:xfrm flipH="1">
              <a:off x="9904075" y="701065"/>
              <a:ext cx="798394" cy="81517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2521883D-899C-437B-9424-C11E887F4C76}"/>
                </a:ext>
              </a:extLst>
            </p:cNvPr>
            <p:cNvCxnSpPr>
              <a:cxnSpLocks/>
            </p:cNvCxnSpPr>
            <p:nvPr/>
          </p:nvCxnSpPr>
          <p:spPr>
            <a:xfrm>
              <a:off x="8764487" y="3610883"/>
              <a:ext cx="1249907" cy="58088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11EE4CB0-E6F1-4616-8CFD-ABC0841896B9}"/>
                </a:ext>
              </a:extLst>
            </p:cNvPr>
            <p:cNvCxnSpPr>
              <a:cxnSpLocks/>
            </p:cNvCxnSpPr>
            <p:nvPr/>
          </p:nvCxnSpPr>
          <p:spPr>
            <a:xfrm flipV="1">
              <a:off x="10014394" y="3158800"/>
              <a:ext cx="1032681" cy="103296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FD622344-682A-45AB-BDAC-D83955B30DB0}"/>
                </a:ext>
              </a:extLst>
            </p:cNvPr>
            <p:cNvCxnSpPr>
              <a:cxnSpLocks/>
            </p:cNvCxnSpPr>
            <p:nvPr/>
          </p:nvCxnSpPr>
          <p:spPr>
            <a:xfrm flipV="1">
              <a:off x="10020081" y="1961209"/>
              <a:ext cx="1191903" cy="4546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E3F36C3A-AAA2-43EC-A1CA-D5CCDC6E3589}"/>
                </a:ext>
              </a:extLst>
            </p:cNvPr>
            <p:cNvCxnSpPr>
              <a:cxnSpLocks/>
            </p:cNvCxnSpPr>
            <p:nvPr/>
          </p:nvCxnSpPr>
          <p:spPr>
            <a:xfrm flipH="1">
              <a:off x="11052762" y="1961209"/>
              <a:ext cx="159222" cy="11975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AD7E67AE-8D68-43B6-A73E-4A33D1A25236}"/>
                </a:ext>
              </a:extLst>
            </p:cNvPr>
            <p:cNvCxnSpPr>
              <a:cxnSpLocks/>
            </p:cNvCxnSpPr>
            <p:nvPr/>
          </p:nvCxnSpPr>
          <p:spPr>
            <a:xfrm>
              <a:off x="9904075" y="1501451"/>
              <a:ext cx="116006" cy="91440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4CA0A232-916A-46A2-A7C1-987C261630A9}"/>
                </a:ext>
              </a:extLst>
            </p:cNvPr>
            <p:cNvCxnSpPr>
              <a:cxnSpLocks/>
            </p:cNvCxnSpPr>
            <p:nvPr/>
          </p:nvCxnSpPr>
          <p:spPr>
            <a:xfrm flipH="1" flipV="1">
              <a:off x="8417606" y="3605125"/>
              <a:ext cx="343470" cy="320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978AD056-AB72-4926-86BA-E77C4E1712FA}"/>
                </a:ext>
              </a:extLst>
            </p:cNvPr>
            <p:cNvCxnSpPr>
              <a:cxnSpLocks/>
            </p:cNvCxnSpPr>
            <p:nvPr/>
          </p:nvCxnSpPr>
          <p:spPr>
            <a:xfrm>
              <a:off x="8764487" y="1040840"/>
              <a:ext cx="346881" cy="47539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7189B293-9518-480B-92F2-B3FD6AE4D625}"/>
                </a:ext>
              </a:extLst>
            </p:cNvPr>
            <p:cNvCxnSpPr>
              <a:cxnSpLocks/>
            </p:cNvCxnSpPr>
            <p:nvPr/>
          </p:nvCxnSpPr>
          <p:spPr>
            <a:xfrm flipV="1">
              <a:off x="8423292" y="1040840"/>
              <a:ext cx="329821" cy="1568638"/>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39E57236-C826-4A70-BF3F-87A183C24D27}"/>
                </a:ext>
              </a:extLst>
            </p:cNvPr>
            <p:cNvCxnSpPr>
              <a:cxnSpLocks/>
            </p:cNvCxnSpPr>
            <p:nvPr/>
          </p:nvCxnSpPr>
          <p:spPr>
            <a:xfrm flipV="1">
              <a:off x="8761075" y="734546"/>
              <a:ext cx="1941393" cy="32193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28F2DAEF-A763-4480-9B9B-5510A70DD6B4}"/>
                </a:ext>
              </a:extLst>
            </p:cNvPr>
            <p:cNvCxnSpPr>
              <a:cxnSpLocks/>
            </p:cNvCxnSpPr>
            <p:nvPr/>
          </p:nvCxnSpPr>
          <p:spPr>
            <a:xfrm flipH="1">
              <a:off x="8411919" y="2609478"/>
              <a:ext cx="11374" cy="99564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23" name="Group 122">
            <a:extLst>
              <a:ext uri="{FF2B5EF4-FFF2-40B4-BE49-F238E27FC236}">
                <a16:creationId xmlns:a16="http://schemas.microsoft.com/office/drawing/2014/main" id="{574C772B-1928-4597-8A34-F77909439262}"/>
              </a:ext>
            </a:extLst>
          </p:cNvPr>
          <p:cNvGrpSpPr/>
          <p:nvPr userDrawn="1"/>
        </p:nvGrpSpPr>
        <p:grpSpPr>
          <a:xfrm rot="19421998">
            <a:off x="9748081" y="1384230"/>
            <a:ext cx="717208" cy="701926"/>
            <a:chOff x="8411919" y="701065"/>
            <a:chExt cx="2800065" cy="3490702"/>
          </a:xfrm>
        </p:grpSpPr>
        <p:cxnSp>
          <p:nvCxnSpPr>
            <p:cNvPr id="124" name="Straight Connector 123">
              <a:extLst>
                <a:ext uri="{FF2B5EF4-FFF2-40B4-BE49-F238E27FC236}">
                  <a16:creationId xmlns:a16="http://schemas.microsoft.com/office/drawing/2014/main" id="{7089472D-6102-4681-8E55-2C5794EE4E05}"/>
                </a:ext>
              </a:extLst>
            </p:cNvPr>
            <p:cNvCxnSpPr/>
            <p:nvPr/>
          </p:nvCxnSpPr>
          <p:spPr>
            <a:xfrm>
              <a:off x="9105681" y="1504009"/>
              <a:ext cx="914400" cy="91440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45D7A623-A535-43CF-9E20-EB48163EBA0A}"/>
                </a:ext>
              </a:extLst>
            </p:cNvPr>
            <p:cNvCxnSpPr>
              <a:cxnSpLocks/>
            </p:cNvCxnSpPr>
            <p:nvPr/>
          </p:nvCxnSpPr>
          <p:spPr>
            <a:xfrm flipV="1">
              <a:off x="8423293" y="2418409"/>
              <a:ext cx="1596788" cy="1910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84DDAD5E-B095-422F-B6CD-672CE6F954CC}"/>
                </a:ext>
              </a:extLst>
            </p:cNvPr>
            <p:cNvCxnSpPr>
              <a:cxnSpLocks/>
            </p:cNvCxnSpPr>
            <p:nvPr/>
          </p:nvCxnSpPr>
          <p:spPr>
            <a:xfrm flipV="1">
              <a:off x="8423293" y="1504009"/>
              <a:ext cx="682388" cy="11054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68204260-9189-46EB-869A-E95AE4088988}"/>
                </a:ext>
              </a:extLst>
            </p:cNvPr>
            <p:cNvCxnSpPr>
              <a:cxnSpLocks/>
            </p:cNvCxnSpPr>
            <p:nvPr/>
          </p:nvCxnSpPr>
          <p:spPr>
            <a:xfrm>
              <a:off x="10702469" y="701066"/>
              <a:ext cx="509515" cy="1260143"/>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5B13CB03-7EDD-43E9-A3EE-08A70D250D47}"/>
                </a:ext>
              </a:extLst>
            </p:cNvPr>
            <p:cNvCxnSpPr>
              <a:cxnSpLocks/>
            </p:cNvCxnSpPr>
            <p:nvPr/>
          </p:nvCxnSpPr>
          <p:spPr>
            <a:xfrm flipV="1">
              <a:off x="10020081" y="701065"/>
              <a:ext cx="682388" cy="171734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424ACA07-2AC8-4301-AF7A-F872F5BCBF77}"/>
                </a:ext>
              </a:extLst>
            </p:cNvPr>
            <p:cNvCxnSpPr>
              <a:cxnSpLocks/>
            </p:cNvCxnSpPr>
            <p:nvPr/>
          </p:nvCxnSpPr>
          <p:spPr>
            <a:xfrm flipV="1">
              <a:off x="9105681" y="701067"/>
              <a:ext cx="1596788" cy="8029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5E9DDC0C-BE86-40AC-BA9D-02E3CE7A15D8}"/>
                </a:ext>
              </a:extLst>
            </p:cNvPr>
            <p:cNvCxnSpPr>
              <a:cxnSpLocks/>
            </p:cNvCxnSpPr>
            <p:nvPr/>
          </p:nvCxnSpPr>
          <p:spPr>
            <a:xfrm flipV="1">
              <a:off x="8764487" y="2415851"/>
              <a:ext cx="1255594" cy="119503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04D754C4-75A5-4238-AA8C-BB7B243E7233}"/>
                </a:ext>
              </a:extLst>
            </p:cNvPr>
            <p:cNvCxnSpPr>
              <a:cxnSpLocks/>
            </p:cNvCxnSpPr>
            <p:nvPr/>
          </p:nvCxnSpPr>
          <p:spPr>
            <a:xfrm>
              <a:off x="8423293" y="2609478"/>
              <a:ext cx="341194" cy="100140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1819C5E5-16FB-4BD7-ABFF-2AFB5E55E991}"/>
                </a:ext>
              </a:extLst>
            </p:cNvPr>
            <p:cNvCxnSpPr>
              <a:cxnSpLocks/>
            </p:cNvCxnSpPr>
            <p:nvPr/>
          </p:nvCxnSpPr>
          <p:spPr>
            <a:xfrm flipV="1">
              <a:off x="10020081" y="2415851"/>
              <a:ext cx="0" cy="1775916"/>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4C7A9859-4815-4EA4-8F65-F968C9FC849F}"/>
                </a:ext>
              </a:extLst>
            </p:cNvPr>
            <p:cNvCxnSpPr>
              <a:cxnSpLocks/>
            </p:cNvCxnSpPr>
            <p:nvPr/>
          </p:nvCxnSpPr>
          <p:spPr>
            <a:xfrm>
              <a:off x="10020081" y="2418409"/>
              <a:ext cx="1026994" cy="7403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57B13CD7-AC6F-456F-9E2D-A202EA93C04D}"/>
                </a:ext>
              </a:extLst>
            </p:cNvPr>
            <p:cNvCxnSpPr>
              <a:cxnSpLocks/>
            </p:cNvCxnSpPr>
            <p:nvPr/>
          </p:nvCxnSpPr>
          <p:spPr>
            <a:xfrm>
              <a:off x="9111368" y="1501451"/>
              <a:ext cx="792707" cy="1535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F2B697B7-B1AF-408B-A9B5-014F75EB3E91}"/>
                </a:ext>
              </a:extLst>
            </p:cNvPr>
            <p:cNvCxnSpPr>
              <a:cxnSpLocks/>
            </p:cNvCxnSpPr>
            <p:nvPr/>
          </p:nvCxnSpPr>
          <p:spPr>
            <a:xfrm flipH="1">
              <a:off x="9904075" y="701065"/>
              <a:ext cx="798394" cy="81517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AFF57946-E60E-4726-9F65-63637C96D9AC}"/>
                </a:ext>
              </a:extLst>
            </p:cNvPr>
            <p:cNvCxnSpPr>
              <a:cxnSpLocks/>
            </p:cNvCxnSpPr>
            <p:nvPr/>
          </p:nvCxnSpPr>
          <p:spPr>
            <a:xfrm>
              <a:off x="8764487" y="3610883"/>
              <a:ext cx="1249907" cy="58088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7CB79018-A974-42C3-9327-9EE494BBBC1F}"/>
                </a:ext>
              </a:extLst>
            </p:cNvPr>
            <p:cNvCxnSpPr>
              <a:cxnSpLocks/>
            </p:cNvCxnSpPr>
            <p:nvPr/>
          </p:nvCxnSpPr>
          <p:spPr>
            <a:xfrm flipV="1">
              <a:off x="10014394" y="3158800"/>
              <a:ext cx="1032681" cy="103296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A027431D-F6A9-4475-92D1-2C456BFCECFB}"/>
                </a:ext>
              </a:extLst>
            </p:cNvPr>
            <p:cNvCxnSpPr>
              <a:cxnSpLocks/>
            </p:cNvCxnSpPr>
            <p:nvPr/>
          </p:nvCxnSpPr>
          <p:spPr>
            <a:xfrm flipV="1">
              <a:off x="10020081" y="1961209"/>
              <a:ext cx="1191903" cy="4546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B510266C-E548-470A-8A98-08A02F3E2EE8}"/>
                </a:ext>
              </a:extLst>
            </p:cNvPr>
            <p:cNvCxnSpPr>
              <a:cxnSpLocks/>
            </p:cNvCxnSpPr>
            <p:nvPr/>
          </p:nvCxnSpPr>
          <p:spPr>
            <a:xfrm flipH="1">
              <a:off x="11052762" y="1961209"/>
              <a:ext cx="159222" cy="11975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37175B15-68E2-4A5E-9813-8991CCF80A48}"/>
                </a:ext>
              </a:extLst>
            </p:cNvPr>
            <p:cNvCxnSpPr>
              <a:cxnSpLocks/>
            </p:cNvCxnSpPr>
            <p:nvPr/>
          </p:nvCxnSpPr>
          <p:spPr>
            <a:xfrm>
              <a:off x="9904075" y="1501451"/>
              <a:ext cx="116006" cy="91440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3A100DAD-AFB1-40DB-ADE7-B83F5DD8967F}"/>
                </a:ext>
              </a:extLst>
            </p:cNvPr>
            <p:cNvCxnSpPr>
              <a:cxnSpLocks/>
            </p:cNvCxnSpPr>
            <p:nvPr/>
          </p:nvCxnSpPr>
          <p:spPr>
            <a:xfrm flipH="1" flipV="1">
              <a:off x="8417606" y="3605125"/>
              <a:ext cx="343470" cy="320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620490C3-05EB-4F8F-B133-39AC8E8CA87F}"/>
                </a:ext>
              </a:extLst>
            </p:cNvPr>
            <p:cNvCxnSpPr>
              <a:cxnSpLocks/>
            </p:cNvCxnSpPr>
            <p:nvPr/>
          </p:nvCxnSpPr>
          <p:spPr>
            <a:xfrm>
              <a:off x="8764487" y="1040840"/>
              <a:ext cx="346881" cy="47539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B64D449B-2D2F-4B3F-8257-1F8D0DD919E2}"/>
                </a:ext>
              </a:extLst>
            </p:cNvPr>
            <p:cNvCxnSpPr>
              <a:cxnSpLocks/>
            </p:cNvCxnSpPr>
            <p:nvPr/>
          </p:nvCxnSpPr>
          <p:spPr>
            <a:xfrm flipV="1">
              <a:off x="8423292" y="1040840"/>
              <a:ext cx="329821" cy="1568638"/>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7C287B58-6106-4047-BAA2-C3406DDB2596}"/>
                </a:ext>
              </a:extLst>
            </p:cNvPr>
            <p:cNvCxnSpPr>
              <a:cxnSpLocks/>
            </p:cNvCxnSpPr>
            <p:nvPr/>
          </p:nvCxnSpPr>
          <p:spPr>
            <a:xfrm flipV="1">
              <a:off x="8761075" y="734546"/>
              <a:ext cx="1941393" cy="32193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9B63D3A8-33D6-4BC7-8CC9-857AAE669DC5}"/>
                </a:ext>
              </a:extLst>
            </p:cNvPr>
            <p:cNvCxnSpPr>
              <a:cxnSpLocks/>
            </p:cNvCxnSpPr>
            <p:nvPr/>
          </p:nvCxnSpPr>
          <p:spPr>
            <a:xfrm flipH="1">
              <a:off x="8411919" y="2609478"/>
              <a:ext cx="11374" cy="99564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46" name="Group 145">
            <a:extLst>
              <a:ext uri="{FF2B5EF4-FFF2-40B4-BE49-F238E27FC236}">
                <a16:creationId xmlns:a16="http://schemas.microsoft.com/office/drawing/2014/main" id="{17F06A6F-6318-483E-B452-C88B27C43350}"/>
              </a:ext>
            </a:extLst>
          </p:cNvPr>
          <p:cNvGrpSpPr/>
          <p:nvPr userDrawn="1"/>
        </p:nvGrpSpPr>
        <p:grpSpPr>
          <a:xfrm rot="19421998">
            <a:off x="9244413" y="1325575"/>
            <a:ext cx="458379" cy="448611"/>
            <a:chOff x="8411919" y="701065"/>
            <a:chExt cx="2800065" cy="3490702"/>
          </a:xfrm>
        </p:grpSpPr>
        <p:cxnSp>
          <p:nvCxnSpPr>
            <p:cNvPr id="147" name="Straight Connector 146">
              <a:extLst>
                <a:ext uri="{FF2B5EF4-FFF2-40B4-BE49-F238E27FC236}">
                  <a16:creationId xmlns:a16="http://schemas.microsoft.com/office/drawing/2014/main" id="{E91CD7AF-1692-4440-B8BA-E670A60CBCCA}"/>
                </a:ext>
              </a:extLst>
            </p:cNvPr>
            <p:cNvCxnSpPr/>
            <p:nvPr/>
          </p:nvCxnSpPr>
          <p:spPr>
            <a:xfrm>
              <a:off x="9105681" y="1504009"/>
              <a:ext cx="914400" cy="91440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1356FF31-B953-4F4E-B596-E60EA148FE19}"/>
                </a:ext>
              </a:extLst>
            </p:cNvPr>
            <p:cNvCxnSpPr>
              <a:cxnSpLocks/>
            </p:cNvCxnSpPr>
            <p:nvPr/>
          </p:nvCxnSpPr>
          <p:spPr>
            <a:xfrm flipV="1">
              <a:off x="8423293" y="2418409"/>
              <a:ext cx="1596788" cy="1910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5C49752A-D43C-45B6-993D-EA5E0844C9BB}"/>
                </a:ext>
              </a:extLst>
            </p:cNvPr>
            <p:cNvCxnSpPr>
              <a:cxnSpLocks/>
            </p:cNvCxnSpPr>
            <p:nvPr/>
          </p:nvCxnSpPr>
          <p:spPr>
            <a:xfrm flipV="1">
              <a:off x="8423293" y="1504009"/>
              <a:ext cx="682388" cy="11054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B753FBDD-B18B-409C-A47A-F97D2E3F5EF6}"/>
                </a:ext>
              </a:extLst>
            </p:cNvPr>
            <p:cNvCxnSpPr>
              <a:cxnSpLocks/>
            </p:cNvCxnSpPr>
            <p:nvPr/>
          </p:nvCxnSpPr>
          <p:spPr>
            <a:xfrm>
              <a:off x="10702469" y="701066"/>
              <a:ext cx="509515" cy="1260143"/>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61749067-1D7E-4678-B43D-843D42744BF2}"/>
                </a:ext>
              </a:extLst>
            </p:cNvPr>
            <p:cNvCxnSpPr>
              <a:cxnSpLocks/>
            </p:cNvCxnSpPr>
            <p:nvPr/>
          </p:nvCxnSpPr>
          <p:spPr>
            <a:xfrm flipV="1">
              <a:off x="10020081" y="701065"/>
              <a:ext cx="682388" cy="171734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BB90CE84-57B1-4386-B44F-156E4FFC61CD}"/>
                </a:ext>
              </a:extLst>
            </p:cNvPr>
            <p:cNvCxnSpPr>
              <a:cxnSpLocks/>
            </p:cNvCxnSpPr>
            <p:nvPr/>
          </p:nvCxnSpPr>
          <p:spPr>
            <a:xfrm flipV="1">
              <a:off x="9105681" y="701067"/>
              <a:ext cx="1596788" cy="8029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15B6C08B-4B3D-4F15-9BA5-AB40A1E1F85F}"/>
                </a:ext>
              </a:extLst>
            </p:cNvPr>
            <p:cNvCxnSpPr>
              <a:cxnSpLocks/>
            </p:cNvCxnSpPr>
            <p:nvPr/>
          </p:nvCxnSpPr>
          <p:spPr>
            <a:xfrm flipV="1">
              <a:off x="8764487" y="2415851"/>
              <a:ext cx="1255594" cy="119503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BC1DF333-9292-43D8-96FF-D38D03FC80C0}"/>
                </a:ext>
              </a:extLst>
            </p:cNvPr>
            <p:cNvCxnSpPr>
              <a:cxnSpLocks/>
            </p:cNvCxnSpPr>
            <p:nvPr/>
          </p:nvCxnSpPr>
          <p:spPr>
            <a:xfrm>
              <a:off x="8423293" y="2609478"/>
              <a:ext cx="341194" cy="100140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DC4CB3EA-34E0-4265-818A-640BBCAED2D6}"/>
                </a:ext>
              </a:extLst>
            </p:cNvPr>
            <p:cNvCxnSpPr>
              <a:cxnSpLocks/>
            </p:cNvCxnSpPr>
            <p:nvPr/>
          </p:nvCxnSpPr>
          <p:spPr>
            <a:xfrm flipV="1">
              <a:off x="10020081" y="2415851"/>
              <a:ext cx="0" cy="1775916"/>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885D7418-DA23-4D62-ADDA-A33D8629D46F}"/>
                </a:ext>
              </a:extLst>
            </p:cNvPr>
            <p:cNvCxnSpPr>
              <a:cxnSpLocks/>
            </p:cNvCxnSpPr>
            <p:nvPr/>
          </p:nvCxnSpPr>
          <p:spPr>
            <a:xfrm>
              <a:off x="10020081" y="2418409"/>
              <a:ext cx="1026994" cy="7403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7DA01C98-3668-44DC-BD8A-21C1F9B9CC2B}"/>
                </a:ext>
              </a:extLst>
            </p:cNvPr>
            <p:cNvCxnSpPr>
              <a:cxnSpLocks/>
            </p:cNvCxnSpPr>
            <p:nvPr/>
          </p:nvCxnSpPr>
          <p:spPr>
            <a:xfrm>
              <a:off x="9111368" y="1501451"/>
              <a:ext cx="792707" cy="1535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77874D64-B6D5-4B26-9D31-C32312A1FDF5}"/>
                </a:ext>
              </a:extLst>
            </p:cNvPr>
            <p:cNvCxnSpPr>
              <a:cxnSpLocks/>
            </p:cNvCxnSpPr>
            <p:nvPr/>
          </p:nvCxnSpPr>
          <p:spPr>
            <a:xfrm flipH="1">
              <a:off x="9904075" y="701065"/>
              <a:ext cx="798394" cy="81517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67A0BDD8-5F2F-4871-AC80-15065F48B7B4}"/>
                </a:ext>
              </a:extLst>
            </p:cNvPr>
            <p:cNvCxnSpPr>
              <a:cxnSpLocks/>
            </p:cNvCxnSpPr>
            <p:nvPr/>
          </p:nvCxnSpPr>
          <p:spPr>
            <a:xfrm>
              <a:off x="8764487" y="3610883"/>
              <a:ext cx="1249907" cy="58088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774FF47B-975B-495B-AFA7-626EA3CB0BC3}"/>
                </a:ext>
              </a:extLst>
            </p:cNvPr>
            <p:cNvCxnSpPr>
              <a:cxnSpLocks/>
            </p:cNvCxnSpPr>
            <p:nvPr/>
          </p:nvCxnSpPr>
          <p:spPr>
            <a:xfrm flipV="1">
              <a:off x="10014394" y="3158800"/>
              <a:ext cx="1032681" cy="103296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9979DDAC-383E-484D-AD43-6040954E5D53}"/>
                </a:ext>
              </a:extLst>
            </p:cNvPr>
            <p:cNvCxnSpPr>
              <a:cxnSpLocks/>
            </p:cNvCxnSpPr>
            <p:nvPr/>
          </p:nvCxnSpPr>
          <p:spPr>
            <a:xfrm flipV="1">
              <a:off x="10020081" y="1961209"/>
              <a:ext cx="1191903" cy="4546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5E20253B-FE44-45FD-9073-793A2ACD306A}"/>
                </a:ext>
              </a:extLst>
            </p:cNvPr>
            <p:cNvCxnSpPr>
              <a:cxnSpLocks/>
            </p:cNvCxnSpPr>
            <p:nvPr/>
          </p:nvCxnSpPr>
          <p:spPr>
            <a:xfrm flipH="1">
              <a:off x="11052762" y="1961209"/>
              <a:ext cx="159222" cy="11975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4A967840-EB8D-4A8D-9023-BA05C472301C}"/>
                </a:ext>
              </a:extLst>
            </p:cNvPr>
            <p:cNvCxnSpPr>
              <a:cxnSpLocks/>
            </p:cNvCxnSpPr>
            <p:nvPr/>
          </p:nvCxnSpPr>
          <p:spPr>
            <a:xfrm>
              <a:off x="9904075" y="1501451"/>
              <a:ext cx="116006" cy="91440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5BFA0587-ECDE-4476-B6DA-8C1636CCCB86}"/>
                </a:ext>
              </a:extLst>
            </p:cNvPr>
            <p:cNvCxnSpPr>
              <a:cxnSpLocks/>
            </p:cNvCxnSpPr>
            <p:nvPr/>
          </p:nvCxnSpPr>
          <p:spPr>
            <a:xfrm flipH="1" flipV="1">
              <a:off x="8417606" y="3605125"/>
              <a:ext cx="343470" cy="320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9332D652-2851-49FA-9380-17419EF0B2EB}"/>
                </a:ext>
              </a:extLst>
            </p:cNvPr>
            <p:cNvCxnSpPr>
              <a:cxnSpLocks/>
            </p:cNvCxnSpPr>
            <p:nvPr/>
          </p:nvCxnSpPr>
          <p:spPr>
            <a:xfrm>
              <a:off x="8764487" y="1040840"/>
              <a:ext cx="346881" cy="47539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0AB93698-E5DF-418F-84ED-95993EFBD678}"/>
                </a:ext>
              </a:extLst>
            </p:cNvPr>
            <p:cNvCxnSpPr>
              <a:cxnSpLocks/>
            </p:cNvCxnSpPr>
            <p:nvPr/>
          </p:nvCxnSpPr>
          <p:spPr>
            <a:xfrm flipV="1">
              <a:off x="8423292" y="1040840"/>
              <a:ext cx="329821" cy="1568638"/>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7253BEA4-85D6-4559-8CD4-CD651FA044B2}"/>
                </a:ext>
              </a:extLst>
            </p:cNvPr>
            <p:cNvCxnSpPr>
              <a:cxnSpLocks/>
            </p:cNvCxnSpPr>
            <p:nvPr/>
          </p:nvCxnSpPr>
          <p:spPr>
            <a:xfrm flipV="1">
              <a:off x="8761075" y="734546"/>
              <a:ext cx="1941393" cy="32193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33186F57-FF32-469C-8E8F-0D5A121C0D09}"/>
                </a:ext>
              </a:extLst>
            </p:cNvPr>
            <p:cNvCxnSpPr>
              <a:cxnSpLocks/>
            </p:cNvCxnSpPr>
            <p:nvPr/>
          </p:nvCxnSpPr>
          <p:spPr>
            <a:xfrm flipH="1">
              <a:off x="8411919" y="2609478"/>
              <a:ext cx="11374" cy="99564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69" name="Group 168">
            <a:extLst>
              <a:ext uri="{FF2B5EF4-FFF2-40B4-BE49-F238E27FC236}">
                <a16:creationId xmlns:a16="http://schemas.microsoft.com/office/drawing/2014/main" id="{B39A1B71-4BFB-417F-8ADF-A50673257A72}"/>
              </a:ext>
            </a:extLst>
          </p:cNvPr>
          <p:cNvGrpSpPr/>
          <p:nvPr userDrawn="1"/>
        </p:nvGrpSpPr>
        <p:grpSpPr>
          <a:xfrm rot="19421998">
            <a:off x="10765083" y="43767"/>
            <a:ext cx="412730" cy="403935"/>
            <a:chOff x="8411919" y="701065"/>
            <a:chExt cx="2800065" cy="3490702"/>
          </a:xfrm>
        </p:grpSpPr>
        <p:cxnSp>
          <p:nvCxnSpPr>
            <p:cNvPr id="170" name="Straight Connector 169">
              <a:extLst>
                <a:ext uri="{FF2B5EF4-FFF2-40B4-BE49-F238E27FC236}">
                  <a16:creationId xmlns:a16="http://schemas.microsoft.com/office/drawing/2014/main" id="{F5970A27-55A6-4D07-8C70-C55D06337EBD}"/>
                </a:ext>
              </a:extLst>
            </p:cNvPr>
            <p:cNvCxnSpPr/>
            <p:nvPr/>
          </p:nvCxnSpPr>
          <p:spPr>
            <a:xfrm>
              <a:off x="9105681" y="1504009"/>
              <a:ext cx="914400" cy="91440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E83ABF58-61A0-409C-A57E-EA1E39EFB775}"/>
                </a:ext>
              </a:extLst>
            </p:cNvPr>
            <p:cNvCxnSpPr>
              <a:cxnSpLocks/>
            </p:cNvCxnSpPr>
            <p:nvPr/>
          </p:nvCxnSpPr>
          <p:spPr>
            <a:xfrm flipV="1">
              <a:off x="8423293" y="2418409"/>
              <a:ext cx="1596788" cy="1910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A072E919-222D-4E11-9FBF-4092D8A0EAF7}"/>
                </a:ext>
              </a:extLst>
            </p:cNvPr>
            <p:cNvCxnSpPr>
              <a:cxnSpLocks/>
            </p:cNvCxnSpPr>
            <p:nvPr/>
          </p:nvCxnSpPr>
          <p:spPr>
            <a:xfrm flipV="1">
              <a:off x="8423293" y="1504009"/>
              <a:ext cx="682388" cy="11054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B669C07E-C483-453C-AAEC-C3FBEDB040FD}"/>
                </a:ext>
              </a:extLst>
            </p:cNvPr>
            <p:cNvCxnSpPr>
              <a:cxnSpLocks/>
            </p:cNvCxnSpPr>
            <p:nvPr/>
          </p:nvCxnSpPr>
          <p:spPr>
            <a:xfrm>
              <a:off x="10702469" y="701066"/>
              <a:ext cx="509515" cy="1260143"/>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344DE8EA-742F-48A6-BEBC-F6781301EDE7}"/>
                </a:ext>
              </a:extLst>
            </p:cNvPr>
            <p:cNvCxnSpPr>
              <a:cxnSpLocks/>
            </p:cNvCxnSpPr>
            <p:nvPr/>
          </p:nvCxnSpPr>
          <p:spPr>
            <a:xfrm flipV="1">
              <a:off x="10020081" y="701065"/>
              <a:ext cx="682388" cy="171734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16CB3F9E-2089-4472-92AB-7C98031C0563}"/>
                </a:ext>
              </a:extLst>
            </p:cNvPr>
            <p:cNvCxnSpPr>
              <a:cxnSpLocks/>
            </p:cNvCxnSpPr>
            <p:nvPr/>
          </p:nvCxnSpPr>
          <p:spPr>
            <a:xfrm flipV="1">
              <a:off x="9105681" y="701067"/>
              <a:ext cx="1596788" cy="8029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70B846A2-CA79-4A17-A686-E022D57453C9}"/>
                </a:ext>
              </a:extLst>
            </p:cNvPr>
            <p:cNvCxnSpPr>
              <a:cxnSpLocks/>
            </p:cNvCxnSpPr>
            <p:nvPr/>
          </p:nvCxnSpPr>
          <p:spPr>
            <a:xfrm flipV="1">
              <a:off x="8764487" y="2415851"/>
              <a:ext cx="1255594" cy="119503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719E7FB7-9E8D-44B6-8718-865071D50168}"/>
                </a:ext>
              </a:extLst>
            </p:cNvPr>
            <p:cNvCxnSpPr>
              <a:cxnSpLocks/>
            </p:cNvCxnSpPr>
            <p:nvPr/>
          </p:nvCxnSpPr>
          <p:spPr>
            <a:xfrm>
              <a:off x="8423293" y="2609478"/>
              <a:ext cx="341194" cy="100140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1D0C8432-AFF4-4746-83E6-40A3AD7EBAED}"/>
                </a:ext>
              </a:extLst>
            </p:cNvPr>
            <p:cNvCxnSpPr>
              <a:cxnSpLocks/>
            </p:cNvCxnSpPr>
            <p:nvPr/>
          </p:nvCxnSpPr>
          <p:spPr>
            <a:xfrm flipV="1">
              <a:off x="10020081" y="2415851"/>
              <a:ext cx="0" cy="1775916"/>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E4C7F024-C3FD-44DA-B543-9D4C33842F03}"/>
                </a:ext>
              </a:extLst>
            </p:cNvPr>
            <p:cNvCxnSpPr>
              <a:cxnSpLocks/>
            </p:cNvCxnSpPr>
            <p:nvPr/>
          </p:nvCxnSpPr>
          <p:spPr>
            <a:xfrm>
              <a:off x="10020081" y="2418409"/>
              <a:ext cx="1026994" cy="7403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11DFA92C-51B2-4F6C-AE96-147198D89D7A}"/>
                </a:ext>
              </a:extLst>
            </p:cNvPr>
            <p:cNvCxnSpPr>
              <a:cxnSpLocks/>
            </p:cNvCxnSpPr>
            <p:nvPr/>
          </p:nvCxnSpPr>
          <p:spPr>
            <a:xfrm>
              <a:off x="9111368" y="1501451"/>
              <a:ext cx="792707" cy="1535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1F9FB3DC-4DAF-4AAE-9F4C-EFB7B0B94E6F}"/>
                </a:ext>
              </a:extLst>
            </p:cNvPr>
            <p:cNvCxnSpPr>
              <a:cxnSpLocks/>
            </p:cNvCxnSpPr>
            <p:nvPr/>
          </p:nvCxnSpPr>
          <p:spPr>
            <a:xfrm flipH="1">
              <a:off x="9904075" y="701065"/>
              <a:ext cx="798394" cy="81517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9FEA2574-D8E8-4BE5-9DEF-F08B7AF24CBB}"/>
                </a:ext>
              </a:extLst>
            </p:cNvPr>
            <p:cNvCxnSpPr>
              <a:cxnSpLocks/>
            </p:cNvCxnSpPr>
            <p:nvPr/>
          </p:nvCxnSpPr>
          <p:spPr>
            <a:xfrm>
              <a:off x="8764487" y="3610883"/>
              <a:ext cx="1249907" cy="58088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DC142A40-9738-4197-9048-6E3CE2822934}"/>
                </a:ext>
              </a:extLst>
            </p:cNvPr>
            <p:cNvCxnSpPr>
              <a:cxnSpLocks/>
            </p:cNvCxnSpPr>
            <p:nvPr/>
          </p:nvCxnSpPr>
          <p:spPr>
            <a:xfrm flipV="1">
              <a:off x="10014394" y="3158800"/>
              <a:ext cx="1032681" cy="103296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DA05D9C8-371D-4CB4-967D-A728CB6DE2B8}"/>
                </a:ext>
              </a:extLst>
            </p:cNvPr>
            <p:cNvCxnSpPr>
              <a:cxnSpLocks/>
            </p:cNvCxnSpPr>
            <p:nvPr/>
          </p:nvCxnSpPr>
          <p:spPr>
            <a:xfrm flipV="1">
              <a:off x="10020081" y="1961209"/>
              <a:ext cx="1191903" cy="4546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9EB1DF40-1EA3-479A-8E44-C460A091116E}"/>
                </a:ext>
              </a:extLst>
            </p:cNvPr>
            <p:cNvCxnSpPr>
              <a:cxnSpLocks/>
            </p:cNvCxnSpPr>
            <p:nvPr/>
          </p:nvCxnSpPr>
          <p:spPr>
            <a:xfrm flipH="1">
              <a:off x="11052762" y="1961209"/>
              <a:ext cx="159222" cy="11975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9194C8E4-D8F1-4623-8319-FC3C7547D1E9}"/>
                </a:ext>
              </a:extLst>
            </p:cNvPr>
            <p:cNvCxnSpPr>
              <a:cxnSpLocks/>
            </p:cNvCxnSpPr>
            <p:nvPr/>
          </p:nvCxnSpPr>
          <p:spPr>
            <a:xfrm>
              <a:off x="9904075" y="1501451"/>
              <a:ext cx="116006" cy="91440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C2521ABC-062E-4457-999D-4BC3DE953E87}"/>
                </a:ext>
              </a:extLst>
            </p:cNvPr>
            <p:cNvCxnSpPr>
              <a:cxnSpLocks/>
            </p:cNvCxnSpPr>
            <p:nvPr/>
          </p:nvCxnSpPr>
          <p:spPr>
            <a:xfrm flipH="1" flipV="1">
              <a:off x="8417606" y="3605125"/>
              <a:ext cx="343470" cy="320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994EDE13-F833-42D7-A127-BB45FBFCB58B}"/>
                </a:ext>
              </a:extLst>
            </p:cNvPr>
            <p:cNvCxnSpPr>
              <a:cxnSpLocks/>
            </p:cNvCxnSpPr>
            <p:nvPr/>
          </p:nvCxnSpPr>
          <p:spPr>
            <a:xfrm>
              <a:off x="8764487" y="1040840"/>
              <a:ext cx="346881" cy="47539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76DD19A0-42AC-4680-A070-B7D26A7ECB88}"/>
                </a:ext>
              </a:extLst>
            </p:cNvPr>
            <p:cNvCxnSpPr>
              <a:cxnSpLocks/>
            </p:cNvCxnSpPr>
            <p:nvPr/>
          </p:nvCxnSpPr>
          <p:spPr>
            <a:xfrm flipV="1">
              <a:off x="8423292" y="1040840"/>
              <a:ext cx="329821" cy="1568638"/>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4823B065-A184-4DE8-A2E9-BD9454771D9D}"/>
                </a:ext>
              </a:extLst>
            </p:cNvPr>
            <p:cNvCxnSpPr>
              <a:cxnSpLocks/>
            </p:cNvCxnSpPr>
            <p:nvPr/>
          </p:nvCxnSpPr>
          <p:spPr>
            <a:xfrm flipV="1">
              <a:off x="8761075" y="734546"/>
              <a:ext cx="1941393" cy="32193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06A0FAEF-9B32-47C8-BD6B-48A2993CE36A}"/>
                </a:ext>
              </a:extLst>
            </p:cNvPr>
            <p:cNvCxnSpPr>
              <a:cxnSpLocks/>
            </p:cNvCxnSpPr>
            <p:nvPr/>
          </p:nvCxnSpPr>
          <p:spPr>
            <a:xfrm flipH="1">
              <a:off x="8411919" y="2609478"/>
              <a:ext cx="11374" cy="99564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grpSp>
      <p:sp>
        <p:nvSpPr>
          <p:cNvPr id="192" name="Rectangle 191">
            <a:extLst>
              <a:ext uri="{FF2B5EF4-FFF2-40B4-BE49-F238E27FC236}">
                <a16:creationId xmlns:a16="http://schemas.microsoft.com/office/drawing/2014/main" id="{6C54488B-4AA8-4A29-9071-60D6AF00DA6E}"/>
              </a:ext>
            </a:extLst>
          </p:cNvPr>
          <p:cNvSpPr/>
          <p:nvPr userDrawn="1"/>
        </p:nvSpPr>
        <p:spPr>
          <a:xfrm>
            <a:off x="11445923" y="0"/>
            <a:ext cx="373038" cy="255228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3" name="Rectangle 192">
            <a:extLst>
              <a:ext uri="{FF2B5EF4-FFF2-40B4-BE49-F238E27FC236}">
                <a16:creationId xmlns:a16="http://schemas.microsoft.com/office/drawing/2014/main" id="{6AA5F804-B564-42DA-88D6-915FE7EFD1E7}"/>
              </a:ext>
            </a:extLst>
          </p:cNvPr>
          <p:cNvSpPr/>
          <p:nvPr userDrawn="1"/>
        </p:nvSpPr>
        <p:spPr>
          <a:xfrm>
            <a:off x="11818961" y="0"/>
            <a:ext cx="373038" cy="2552282"/>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35275481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Cover slide layout">
    <p:bg>
      <p:bgPr>
        <a:solidFill>
          <a:schemeClr val="accent1">
            <a:lumMod val="50000"/>
          </a:schemeClr>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217E40D-B216-4710-BD18-207E86DC4C8E}"/>
              </a:ext>
            </a:extLst>
          </p:cNvPr>
          <p:cNvPicPr>
            <a:picLocks noChangeAspect="1"/>
          </p:cNvPicPr>
          <p:nvPr userDrawn="1"/>
        </p:nvPicPr>
        <p:blipFill>
          <a:blip r:embed="rId2">
            <a:alphaModFix amt="20000"/>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tretch>
            <a:fillRect/>
          </a:stretch>
        </p:blipFill>
        <p:spPr>
          <a:xfrm>
            <a:off x="400333" y="-299340"/>
            <a:ext cx="11391334" cy="7456680"/>
          </a:xfrm>
          <a:prstGeom prst="rect">
            <a:avLst/>
          </a:prstGeom>
        </p:spPr>
      </p:pic>
    </p:spTree>
    <p:extLst>
      <p:ext uri="{BB962C8B-B14F-4D97-AF65-F5344CB8AC3E}">
        <p14:creationId xmlns:p14="http://schemas.microsoft.com/office/powerpoint/2010/main" val="7580976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3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368786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39143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61931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7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75764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5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045273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6_Style slide layout">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07361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Contents slide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35819275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4_Images &amp; Contents Layout">
    <p:spTree>
      <p:nvGrpSpPr>
        <p:cNvPr id="1" name=""/>
        <p:cNvGrpSpPr/>
        <p:nvPr/>
      </p:nvGrpSpPr>
      <p:grpSpPr>
        <a:xfrm>
          <a:off x="0" y="0"/>
          <a:ext cx="0" cy="0"/>
          <a:chOff x="0" y="0"/>
          <a:chExt cx="0" cy="0"/>
        </a:xfrm>
      </p:grpSpPr>
      <p:sp>
        <p:nvSpPr>
          <p:cNvPr id="29" name="Picture Placeholder 2"/>
          <p:cNvSpPr>
            <a:spLocks noGrp="1"/>
          </p:cNvSpPr>
          <p:nvPr>
            <p:ph type="pic" idx="14" hasCustomPrompt="1"/>
          </p:nvPr>
        </p:nvSpPr>
        <p:spPr>
          <a:xfrm>
            <a:off x="280706" y="395209"/>
            <a:ext cx="11617291" cy="2908895"/>
          </a:xfrm>
          <a:prstGeom prst="rect">
            <a:avLst/>
          </a:prstGeom>
          <a:solidFill>
            <a:schemeClr val="bg1">
              <a:lumMod val="95000"/>
            </a:schemeClr>
          </a:solidFill>
        </p:spPr>
        <p:txBody>
          <a:bodyPr anchor="ctr"/>
          <a:lstStyle>
            <a:lvl1pPr marL="0" indent="0" algn="ctr">
              <a:buNone/>
              <a:defRPr sz="12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32" name="Picture Placeholder 2"/>
          <p:cNvSpPr>
            <a:spLocks noGrp="1"/>
          </p:cNvSpPr>
          <p:nvPr>
            <p:ph type="pic" idx="15" hasCustomPrompt="1"/>
          </p:nvPr>
        </p:nvSpPr>
        <p:spPr>
          <a:xfrm>
            <a:off x="858527" y="2695539"/>
            <a:ext cx="2161509" cy="2160240"/>
          </a:xfrm>
          <a:prstGeom prst="rect">
            <a:avLst/>
          </a:prstGeom>
          <a:solidFill>
            <a:schemeClr val="bg1">
              <a:lumMod val="95000"/>
            </a:schemeClr>
          </a:solidFill>
          <a:ln w="127000">
            <a:solidFill>
              <a:schemeClr val="bg1"/>
            </a:solidFill>
          </a:ln>
        </p:spPr>
        <p:txBody>
          <a:bodyPr anchor="ctr"/>
          <a:lstStyle>
            <a:lvl1pPr marL="0" indent="0" algn="ctr">
              <a:buNone/>
              <a:defRPr sz="12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33" name="Picture Placeholder 2"/>
          <p:cNvSpPr>
            <a:spLocks noGrp="1"/>
          </p:cNvSpPr>
          <p:nvPr>
            <p:ph type="pic" idx="16" hasCustomPrompt="1"/>
          </p:nvPr>
        </p:nvSpPr>
        <p:spPr>
          <a:xfrm>
            <a:off x="3628466" y="2695539"/>
            <a:ext cx="2161509" cy="2160240"/>
          </a:xfrm>
          <a:prstGeom prst="rect">
            <a:avLst/>
          </a:prstGeom>
          <a:solidFill>
            <a:schemeClr val="bg1">
              <a:lumMod val="95000"/>
            </a:schemeClr>
          </a:solidFill>
          <a:ln w="127000">
            <a:solidFill>
              <a:schemeClr val="bg1"/>
            </a:solidFill>
          </a:ln>
        </p:spPr>
        <p:txBody>
          <a:bodyPr anchor="ctr"/>
          <a:lstStyle>
            <a:lvl1pPr marL="0" indent="0" algn="ctr">
              <a:buNone/>
              <a:defRPr sz="12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34" name="Picture Placeholder 2"/>
          <p:cNvSpPr>
            <a:spLocks noGrp="1"/>
          </p:cNvSpPr>
          <p:nvPr>
            <p:ph type="pic" idx="17" hasCustomPrompt="1"/>
          </p:nvPr>
        </p:nvSpPr>
        <p:spPr>
          <a:xfrm>
            <a:off x="6398405" y="2695539"/>
            <a:ext cx="2161509" cy="2160240"/>
          </a:xfrm>
          <a:prstGeom prst="rect">
            <a:avLst/>
          </a:prstGeom>
          <a:solidFill>
            <a:schemeClr val="bg1">
              <a:lumMod val="95000"/>
            </a:schemeClr>
          </a:solidFill>
          <a:ln w="127000">
            <a:solidFill>
              <a:schemeClr val="bg1"/>
            </a:solidFill>
          </a:ln>
        </p:spPr>
        <p:txBody>
          <a:bodyPr anchor="ctr"/>
          <a:lstStyle>
            <a:lvl1pPr marL="0" indent="0" algn="ctr">
              <a:buNone/>
              <a:defRPr sz="12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56" name="Picture Placeholder 2"/>
          <p:cNvSpPr>
            <a:spLocks noGrp="1"/>
          </p:cNvSpPr>
          <p:nvPr>
            <p:ph type="pic" idx="18" hasCustomPrompt="1"/>
          </p:nvPr>
        </p:nvSpPr>
        <p:spPr>
          <a:xfrm>
            <a:off x="9168343" y="2695539"/>
            <a:ext cx="2161509" cy="2160240"/>
          </a:xfrm>
          <a:prstGeom prst="rect">
            <a:avLst/>
          </a:prstGeom>
          <a:solidFill>
            <a:schemeClr val="bg1">
              <a:lumMod val="95000"/>
            </a:schemeClr>
          </a:solidFill>
          <a:ln w="127000">
            <a:solidFill>
              <a:schemeClr val="bg1"/>
            </a:solidFill>
          </a:ln>
        </p:spPr>
        <p:txBody>
          <a:bodyPr anchor="ctr"/>
          <a:lstStyle>
            <a:lvl1pPr marL="0" indent="0" algn="ctr">
              <a:buNone/>
              <a:defRPr sz="12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5893070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45268"/>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4" r:id="rId8"/>
    <p:sldLayoutId id="2147483685" r:id="rId9"/>
    <p:sldLayoutId id="2147483686" r:id="rId10"/>
    <p:sldLayoutId id="2147483687" r:id="rId11"/>
    <p:sldLayoutId id="2147483688" r:id="rId12"/>
    <p:sldLayoutId id="2147483689" r:id="rId13"/>
    <p:sldLayoutId id="2147483690" r:id="rId14"/>
    <p:sldLayoutId id="2147483691" r:id="rId15"/>
    <p:sldLayoutId id="2147483692" r:id="rId16"/>
    <p:sldLayoutId id="2147483697" r:id="rId17"/>
    <p:sldLayoutId id="2147483698" r:id="rId18"/>
    <p:sldLayoutId id="2147483699" r:id="rId19"/>
  </p:sldLayoutIdLst>
  <p:txStyles>
    <p:titleStyle>
      <a:lvl1pPr algn="l" defTabSz="914423"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5" indent="-228605"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5" algn="l" defTabSz="914423" rtl="0" eaLnBrk="1" latinLnBrk="0" hangingPunct="1">
        <a:defRPr sz="1800" kern="1200">
          <a:solidFill>
            <a:schemeClr val="tx1"/>
          </a:solidFill>
          <a:latin typeface="+mn-lt"/>
          <a:ea typeface="+mn-ea"/>
          <a:cs typeface="+mn-cs"/>
        </a:defRPr>
      </a:lvl5pPr>
      <a:lvl6pPr marL="2286058"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xml"/><Relationship Id="rId1" Type="http://schemas.openxmlformats.org/officeDocument/2006/relationships/slideLayout" Target="../slideLayouts/slideLayout19.xml"/></Relationships>
</file>

<file path=ppt/slides/_rels/slide1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18.xml"/><Relationship Id="rId4" Type="http://schemas.openxmlformats.org/officeDocument/2006/relationships/chart" Target="../charts/chart3.xml"/></Relationships>
</file>

<file path=ppt/slides/_rels/slide12.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2.xml"/><Relationship Id="rId1" Type="http://schemas.openxmlformats.org/officeDocument/2006/relationships/slideLayout" Target="../slideLayouts/slideLayout8.xml"/><Relationship Id="rId4" Type="http://schemas.openxmlformats.org/officeDocument/2006/relationships/image" Target="../media/image32.png"/></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xml"/><Relationship Id="rId1" Type="http://schemas.openxmlformats.org/officeDocument/2006/relationships/slideLayout" Target="../slideLayouts/slideLayout8.xml"/><Relationship Id="rId4" Type="http://schemas.openxmlformats.org/officeDocument/2006/relationships/chart" Target="../charts/chart5.xml"/></Relationships>
</file>

<file path=ppt/slides/_rels/slide1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xml"/><Relationship Id="rId1" Type="http://schemas.openxmlformats.org/officeDocument/2006/relationships/slideLayout" Target="../slideLayouts/slideLayout8.xml"/><Relationship Id="rId5" Type="http://schemas.openxmlformats.org/officeDocument/2006/relationships/chart" Target="../charts/chart6.xml"/><Relationship Id="rId4" Type="http://schemas.openxmlformats.org/officeDocument/2006/relationships/image" Target="../media/image35.png"/></Relationships>
</file>

<file path=ppt/slides/_rels/slide1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xml"/><Relationship Id="rId1" Type="http://schemas.openxmlformats.org/officeDocument/2006/relationships/slideLayout" Target="../slideLayouts/slideLayout8.xml"/><Relationship Id="rId5" Type="http://schemas.openxmlformats.org/officeDocument/2006/relationships/chart" Target="../charts/chart8.xml"/><Relationship Id="rId4" Type="http://schemas.openxmlformats.org/officeDocument/2006/relationships/chart" Target="../charts/chart7.xml"/></Relationships>
</file>

<file path=ppt/slides/_rels/slide16.xml.rels><?xml version="1.0" encoding="UTF-8" standalone="yes"?>
<Relationships xmlns="http://schemas.openxmlformats.org/package/2006/relationships"><Relationship Id="rId3" Type="http://schemas.openxmlformats.org/officeDocument/2006/relationships/chart" Target="../charts/chart10.xml"/><Relationship Id="rId2" Type="http://schemas.openxmlformats.org/officeDocument/2006/relationships/chart" Target="../charts/chart9.xml"/><Relationship Id="rId1" Type="http://schemas.openxmlformats.org/officeDocument/2006/relationships/slideLayout" Target="../slideLayouts/slideLayout18.xml"/><Relationship Id="rId5" Type="http://schemas.openxmlformats.org/officeDocument/2006/relationships/image" Target="../media/image23.svg"/><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8" Type="http://schemas.openxmlformats.org/officeDocument/2006/relationships/image" Target="../media/image16.jpg"/><Relationship Id="rId3" Type="http://schemas.openxmlformats.org/officeDocument/2006/relationships/image" Target="../media/image11.png"/><Relationship Id="rId7" Type="http://schemas.openxmlformats.org/officeDocument/2006/relationships/image" Target="../media/image15.jpg"/><Relationship Id="rId2" Type="http://schemas.openxmlformats.org/officeDocument/2006/relationships/image" Target="../media/image10.png"/><Relationship Id="rId1" Type="http://schemas.openxmlformats.org/officeDocument/2006/relationships/slideLayout" Target="../slideLayouts/slideLayout18.xml"/><Relationship Id="rId6" Type="http://schemas.openxmlformats.org/officeDocument/2006/relationships/image" Target="../media/image14.jpg"/><Relationship Id="rId5" Type="http://schemas.openxmlformats.org/officeDocument/2006/relationships/image" Target="../media/image13.jpg"/><Relationship Id="rId4" Type="http://schemas.openxmlformats.org/officeDocument/2006/relationships/image" Target="../media/image12.png"/></Relationships>
</file>

<file path=ppt/slides/_rels/slide2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7.tiff"/><Relationship Id="rId1" Type="http://schemas.openxmlformats.org/officeDocument/2006/relationships/slideLayout" Target="../slideLayouts/slideLayout18.xml"/><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g"/><Relationship Id="rId1" Type="http://schemas.openxmlformats.org/officeDocument/2006/relationships/slideLayout" Target="../slideLayouts/slideLayout8.xml"/><Relationship Id="rId5" Type="http://schemas.openxmlformats.org/officeDocument/2006/relationships/image" Target="../media/image23.svg"/><Relationship Id="rId4" Type="http://schemas.openxmlformats.org/officeDocument/2006/relationships/image" Target="../media/image22.png"/></Relationships>
</file>

<file path=ppt/slides/_rels/slide6.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slideLayout" Target="../slideLayouts/slideLayout17.xml"/><Relationship Id="rId1" Type="http://schemas.openxmlformats.org/officeDocument/2006/relationships/tags" Target="../tags/tag1.xml"/></Relationships>
</file>

<file path=ppt/slides/_rels/slide7.xml.rels><?xml version="1.0" encoding="UTF-8" standalone="yes"?>
<Relationships xmlns="http://schemas.openxmlformats.org/package/2006/relationships"><Relationship Id="rId8" Type="http://schemas.openxmlformats.org/officeDocument/2006/relationships/customXml" Target="../ink/ink4.xml"/><Relationship Id="rId13" Type="http://schemas.openxmlformats.org/officeDocument/2006/relationships/image" Target="../media/image25.jpg"/><Relationship Id="rId7" Type="http://schemas.openxmlformats.org/officeDocument/2006/relationships/image" Target="../media/image24.png"/><Relationship Id="rId12" Type="http://schemas.openxmlformats.org/officeDocument/2006/relationships/customXml" Target="../ink/ink6.xml"/><Relationship Id="rId17" Type="http://schemas.openxmlformats.org/officeDocument/2006/relationships/image" Target="../media/image28.svg"/><Relationship Id="rId2" Type="http://schemas.openxmlformats.org/officeDocument/2006/relationships/customXml" Target="../ink/ink1.xml"/><Relationship Id="rId16" Type="http://schemas.openxmlformats.org/officeDocument/2006/relationships/image" Target="../media/image27.png"/><Relationship Id="rId1" Type="http://schemas.openxmlformats.org/officeDocument/2006/relationships/slideLayout" Target="../slideLayouts/slideLayout17.xml"/><Relationship Id="rId6" Type="http://schemas.openxmlformats.org/officeDocument/2006/relationships/customXml" Target="../ink/ink3.xml"/><Relationship Id="rId11" Type="http://schemas.openxmlformats.org/officeDocument/2006/relationships/image" Target="../media/image26.png"/><Relationship Id="rId5" Type="http://schemas.openxmlformats.org/officeDocument/2006/relationships/customXml" Target="../ink/ink2.xml"/><Relationship Id="rId15" Type="http://schemas.openxmlformats.org/officeDocument/2006/relationships/image" Target="../media/image23.svg"/><Relationship Id="rId10" Type="http://schemas.openxmlformats.org/officeDocument/2006/relationships/customXml" Target="../ink/ink5.xml"/><Relationship Id="rId4" Type="http://schemas.openxmlformats.org/officeDocument/2006/relationships/image" Target="../media/image23.png"/><Relationship Id="rId9" Type="http://schemas.openxmlformats.org/officeDocument/2006/relationships/image" Target="../media/image25.png"/><Relationship Id="rId14" Type="http://schemas.openxmlformats.org/officeDocument/2006/relationships/image" Target="../media/image22.png"/></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5.jpg"/><Relationship Id="rId2" Type="http://schemas.openxmlformats.org/officeDocument/2006/relationships/image" Target="../media/image29.jpg"/><Relationship Id="rId1" Type="http://schemas.openxmlformats.org/officeDocument/2006/relationships/slideLayout" Target="../slideLayouts/slideLayout17.xml"/><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3.svg"/></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C221F751-3C5B-4561-AD14-8637C5B66736}"/>
              </a:ext>
            </a:extLst>
          </p:cNvPr>
          <p:cNvSpPr txBox="1"/>
          <p:nvPr/>
        </p:nvSpPr>
        <p:spPr>
          <a:xfrm>
            <a:off x="528905" y="2020708"/>
            <a:ext cx="6660056" cy="2862322"/>
          </a:xfrm>
          <a:prstGeom prst="rect">
            <a:avLst/>
          </a:prstGeom>
          <a:noFill/>
        </p:spPr>
        <p:txBody>
          <a:bodyPr wrap="square" rtlCol="0" anchor="ctr">
            <a:spAutoFit/>
          </a:bodyPr>
          <a:lstStyle/>
          <a:p>
            <a:r>
              <a:rPr lang="en-US" sz="6000" b="1" dirty="0">
                <a:solidFill>
                  <a:schemeClr val="bg1"/>
                </a:solidFill>
                <a:cs typeface="Arial" pitchFamily="34" charset="0"/>
              </a:rPr>
              <a:t>Lead &amp; </a:t>
            </a:r>
          </a:p>
          <a:p>
            <a:r>
              <a:rPr lang="en-US" sz="6000" b="1" dirty="0">
                <a:solidFill>
                  <a:schemeClr val="bg1"/>
                </a:solidFill>
                <a:cs typeface="Arial" pitchFamily="34" charset="0"/>
              </a:rPr>
              <a:t>Opportunity </a:t>
            </a:r>
          </a:p>
          <a:p>
            <a:r>
              <a:rPr lang="en-US" sz="6000" b="1" dirty="0">
                <a:solidFill>
                  <a:schemeClr val="bg1"/>
                </a:solidFill>
                <a:cs typeface="Arial" pitchFamily="34" charset="0"/>
              </a:rPr>
              <a:t>Scoring</a:t>
            </a:r>
            <a:endParaRPr lang="ko-KR" altLang="en-US" sz="6000" b="1" dirty="0">
              <a:solidFill>
                <a:schemeClr val="bg1"/>
              </a:solidFill>
              <a:cs typeface="Arial" pitchFamily="34" charset="0"/>
            </a:endParaRPr>
          </a:p>
        </p:txBody>
      </p:sp>
      <p:pic>
        <p:nvPicPr>
          <p:cNvPr id="8" name="图片 7" descr="A close up of a logo&#10;&#10;Description automatically generated">
            <a:extLst>
              <a:ext uri="{FF2B5EF4-FFF2-40B4-BE49-F238E27FC236}">
                <a16:creationId xmlns:a16="http://schemas.microsoft.com/office/drawing/2014/main" id="{08B0D4C7-8028-8B43-8ECF-73881C9DBD4D}"/>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6342645" y="1708751"/>
            <a:ext cx="3415413" cy="3442670"/>
          </a:xfrm>
          <a:prstGeom prst="rect">
            <a:avLst/>
          </a:prstGeom>
          <a:noFill/>
          <a:ln>
            <a:noFill/>
          </a:ln>
        </p:spPr>
      </p:pic>
      <p:sp>
        <p:nvSpPr>
          <p:cNvPr id="2" name="TextBox 1">
            <a:extLst>
              <a:ext uri="{FF2B5EF4-FFF2-40B4-BE49-F238E27FC236}">
                <a16:creationId xmlns:a16="http://schemas.microsoft.com/office/drawing/2014/main" id="{12DB7630-9764-3249-9B24-BF4E7F2E3E66}"/>
              </a:ext>
            </a:extLst>
          </p:cNvPr>
          <p:cNvSpPr txBox="1"/>
          <p:nvPr/>
        </p:nvSpPr>
        <p:spPr>
          <a:xfrm>
            <a:off x="577892" y="5357564"/>
            <a:ext cx="4429418" cy="646331"/>
          </a:xfrm>
          <a:prstGeom prst="rect">
            <a:avLst/>
          </a:prstGeom>
          <a:noFill/>
        </p:spPr>
        <p:txBody>
          <a:bodyPr wrap="none" rtlCol="0">
            <a:spAutoFit/>
          </a:bodyPr>
          <a:lstStyle/>
          <a:p>
            <a:r>
              <a:rPr lang="en-US" i="1" dirty="0">
                <a:solidFill>
                  <a:schemeClr val="bg1"/>
                </a:solidFill>
              </a:rPr>
              <a:t>Masters of Data Science Industry Project </a:t>
            </a:r>
          </a:p>
          <a:p>
            <a:r>
              <a:rPr lang="en-US" i="1" dirty="0">
                <a:solidFill>
                  <a:schemeClr val="bg1"/>
                </a:solidFill>
              </a:rPr>
              <a:t>2020</a:t>
            </a:r>
          </a:p>
        </p:txBody>
      </p:sp>
    </p:spTree>
    <p:extLst>
      <p:ext uri="{BB962C8B-B14F-4D97-AF65-F5344CB8AC3E}">
        <p14:creationId xmlns:p14="http://schemas.microsoft.com/office/powerpoint/2010/main" val="7002551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26576556-320B-654F-9F5C-7EA58B0E74E5}"/>
              </a:ext>
            </a:extLst>
          </p:cNvPr>
          <p:cNvGrpSpPr/>
          <p:nvPr/>
        </p:nvGrpSpPr>
        <p:grpSpPr>
          <a:xfrm>
            <a:off x="282633" y="3731563"/>
            <a:ext cx="4572786" cy="2646948"/>
            <a:chOff x="1113752" y="3398955"/>
            <a:chExt cx="5444389" cy="3270020"/>
          </a:xfrm>
        </p:grpSpPr>
        <p:sp>
          <p:nvSpPr>
            <p:cNvPr id="5" name="Rectangle 4">
              <a:extLst>
                <a:ext uri="{FF2B5EF4-FFF2-40B4-BE49-F238E27FC236}">
                  <a16:creationId xmlns:a16="http://schemas.microsoft.com/office/drawing/2014/main" id="{F7BD1BA9-F1D1-8C44-A1C4-00C39FCDA99D}"/>
                </a:ext>
              </a:extLst>
            </p:cNvPr>
            <p:cNvSpPr/>
            <p:nvPr/>
          </p:nvSpPr>
          <p:spPr>
            <a:xfrm>
              <a:off x="3457171" y="3826110"/>
              <a:ext cx="2347848" cy="11853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Binary Classification Model</a:t>
              </a:r>
            </a:p>
          </p:txBody>
        </p:sp>
        <p:sp>
          <p:nvSpPr>
            <p:cNvPr id="7" name="Rectangle 6">
              <a:extLst>
                <a:ext uri="{FF2B5EF4-FFF2-40B4-BE49-F238E27FC236}">
                  <a16:creationId xmlns:a16="http://schemas.microsoft.com/office/drawing/2014/main" id="{DF233657-FF86-8D47-BBF9-CBFD762BF09E}"/>
                </a:ext>
              </a:extLst>
            </p:cNvPr>
            <p:cNvSpPr/>
            <p:nvPr/>
          </p:nvSpPr>
          <p:spPr>
            <a:xfrm>
              <a:off x="2607848" y="5744888"/>
              <a:ext cx="1744135" cy="914398"/>
            </a:xfrm>
            <a:prstGeom prst="rect">
              <a:avLst/>
            </a:prstGeom>
            <a:ln w="38100"/>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a:t>Successful</a:t>
              </a:r>
            </a:p>
            <a:p>
              <a:pPr algn="ctr"/>
              <a:r>
                <a:rPr lang="en-US" sz="1400" dirty="0"/>
                <a:t>(Positive, 1)</a:t>
              </a:r>
            </a:p>
          </p:txBody>
        </p:sp>
        <p:sp>
          <p:nvSpPr>
            <p:cNvPr id="8" name="Rectangle 7">
              <a:extLst>
                <a:ext uri="{FF2B5EF4-FFF2-40B4-BE49-F238E27FC236}">
                  <a16:creationId xmlns:a16="http://schemas.microsoft.com/office/drawing/2014/main" id="{CE106EF0-00F2-A843-8BCC-AF44147D141A}"/>
                </a:ext>
              </a:extLst>
            </p:cNvPr>
            <p:cNvSpPr/>
            <p:nvPr/>
          </p:nvSpPr>
          <p:spPr>
            <a:xfrm>
              <a:off x="4814006" y="5754579"/>
              <a:ext cx="1744135" cy="914396"/>
            </a:xfrm>
            <a:prstGeom prst="rect">
              <a:avLst/>
            </a:prstGeom>
            <a:ln w="38100"/>
          </p:spPr>
          <p:style>
            <a:lnRef idx="2">
              <a:schemeClr val="accent1"/>
            </a:lnRef>
            <a:fillRef idx="1">
              <a:schemeClr val="lt1"/>
            </a:fillRef>
            <a:effectRef idx="0">
              <a:schemeClr val="accent1"/>
            </a:effectRef>
            <a:fontRef idx="minor">
              <a:schemeClr val="dk1"/>
            </a:fontRef>
          </p:style>
          <p:txBody>
            <a:bodyPr rtlCol="0" anchor="ctr" anchorCtr="0"/>
            <a:lstStyle/>
            <a:p>
              <a:pPr algn="ctr"/>
              <a:r>
                <a:rPr lang="en-US" sz="1400" dirty="0"/>
                <a:t>Unsuccessful</a:t>
              </a:r>
            </a:p>
            <a:p>
              <a:pPr algn="ctr"/>
              <a:r>
                <a:rPr lang="en-US" sz="1400" dirty="0"/>
                <a:t>(Negative, 0)</a:t>
              </a:r>
            </a:p>
          </p:txBody>
        </p:sp>
        <p:sp>
          <p:nvSpPr>
            <p:cNvPr id="9" name="Oval 8">
              <a:extLst>
                <a:ext uri="{FF2B5EF4-FFF2-40B4-BE49-F238E27FC236}">
                  <a16:creationId xmlns:a16="http://schemas.microsoft.com/office/drawing/2014/main" id="{732B507C-57CB-2042-B4F5-4C119F5B1C43}"/>
                </a:ext>
              </a:extLst>
            </p:cNvPr>
            <p:cNvSpPr/>
            <p:nvPr/>
          </p:nvSpPr>
          <p:spPr>
            <a:xfrm>
              <a:off x="1113752" y="3398955"/>
              <a:ext cx="2114868" cy="2039645"/>
            </a:xfrm>
            <a:prstGeom prst="ellipse">
              <a:avLst/>
            </a:prstGeom>
            <a:ln w="38100"/>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a:t>Population of Opportunities</a:t>
              </a:r>
            </a:p>
          </p:txBody>
        </p:sp>
        <p:cxnSp>
          <p:nvCxnSpPr>
            <p:cNvPr id="11" name="Straight Arrow Connector 10">
              <a:extLst>
                <a:ext uri="{FF2B5EF4-FFF2-40B4-BE49-F238E27FC236}">
                  <a16:creationId xmlns:a16="http://schemas.microsoft.com/office/drawing/2014/main" id="{9DB3AF68-D74F-414C-B8C9-0707B500B390}"/>
                </a:ext>
              </a:extLst>
            </p:cNvPr>
            <p:cNvCxnSpPr>
              <a:cxnSpLocks/>
              <a:stCxn id="5" idx="2"/>
              <a:endCxn id="7" idx="0"/>
            </p:cNvCxnSpPr>
            <p:nvPr/>
          </p:nvCxnSpPr>
          <p:spPr>
            <a:xfrm flipH="1">
              <a:off x="3479916" y="5011442"/>
              <a:ext cx="1151178" cy="73344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0BBF2290-CE2A-0F49-9C72-B6BE2CE069C4}"/>
                </a:ext>
              </a:extLst>
            </p:cNvPr>
            <p:cNvCxnSpPr>
              <a:cxnSpLocks/>
              <a:stCxn id="5" idx="2"/>
              <a:endCxn id="8" idx="0"/>
            </p:cNvCxnSpPr>
            <p:nvPr/>
          </p:nvCxnSpPr>
          <p:spPr>
            <a:xfrm>
              <a:off x="4631094" y="5011442"/>
              <a:ext cx="1054980" cy="74313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74BEE3DE-5E5B-AA44-9847-C88718358E09}"/>
                </a:ext>
              </a:extLst>
            </p:cNvPr>
            <p:cNvCxnSpPr>
              <a:cxnSpLocks/>
              <a:stCxn id="9" idx="6"/>
              <a:endCxn id="5" idx="1"/>
            </p:cNvCxnSpPr>
            <p:nvPr/>
          </p:nvCxnSpPr>
          <p:spPr>
            <a:xfrm flipV="1">
              <a:off x="3228620" y="4418777"/>
              <a:ext cx="228551" cy="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sp>
        <p:nvSpPr>
          <p:cNvPr id="21" name="TextBox 20">
            <a:extLst>
              <a:ext uri="{FF2B5EF4-FFF2-40B4-BE49-F238E27FC236}">
                <a16:creationId xmlns:a16="http://schemas.microsoft.com/office/drawing/2014/main" id="{A2116C2A-B8D0-8A42-840F-2BF5FEDE06DE}"/>
              </a:ext>
            </a:extLst>
          </p:cNvPr>
          <p:cNvSpPr txBox="1"/>
          <p:nvPr/>
        </p:nvSpPr>
        <p:spPr>
          <a:xfrm>
            <a:off x="2090047" y="2823622"/>
            <a:ext cx="2765372" cy="1077218"/>
          </a:xfrm>
          <a:prstGeom prst="rect">
            <a:avLst/>
          </a:prstGeom>
          <a:noFill/>
        </p:spPr>
        <p:txBody>
          <a:bodyPr wrap="none" rtlCol="0">
            <a:spAutoFit/>
          </a:bodyPr>
          <a:lstStyle/>
          <a:p>
            <a:pPr marL="285750" indent="-285750">
              <a:buFont typeface="Arial" panose="020B0604020202020204" pitchFamily="34" charset="0"/>
              <a:buChar char="•"/>
            </a:pPr>
            <a:r>
              <a:rPr lang="en-US" sz="1600" dirty="0"/>
              <a:t>Logistic Regression</a:t>
            </a:r>
          </a:p>
          <a:p>
            <a:pPr marL="285750" indent="-285750">
              <a:buFont typeface="Arial" panose="020B0604020202020204" pitchFamily="34" charset="0"/>
              <a:buChar char="•"/>
            </a:pPr>
            <a:r>
              <a:rPr lang="en-AU" sz="1600" dirty="0"/>
              <a:t>Support Vector Machines</a:t>
            </a:r>
          </a:p>
          <a:p>
            <a:pPr marL="285750" indent="-285750">
              <a:buFont typeface="Arial" panose="020B0604020202020204" pitchFamily="34" charset="0"/>
              <a:buChar char="•"/>
            </a:pPr>
            <a:r>
              <a:rPr lang="en-US" sz="1600" dirty="0"/>
              <a:t>Random Forest</a:t>
            </a:r>
          </a:p>
          <a:p>
            <a:pPr marL="285750" indent="-285750">
              <a:buFont typeface="Arial" panose="020B0604020202020204" pitchFamily="34" charset="0"/>
              <a:buChar char="•"/>
            </a:pPr>
            <a:r>
              <a:rPr lang="en-US" sz="1600" dirty="0"/>
              <a:t>Deep Neural Network</a:t>
            </a:r>
          </a:p>
        </p:txBody>
      </p:sp>
      <p:grpSp>
        <p:nvGrpSpPr>
          <p:cNvPr id="47" name="Group 46">
            <a:extLst>
              <a:ext uri="{FF2B5EF4-FFF2-40B4-BE49-F238E27FC236}">
                <a16:creationId xmlns:a16="http://schemas.microsoft.com/office/drawing/2014/main" id="{3F6C8897-8846-D147-8D25-C92623367244}"/>
              </a:ext>
            </a:extLst>
          </p:cNvPr>
          <p:cNvGrpSpPr/>
          <p:nvPr/>
        </p:nvGrpSpPr>
        <p:grpSpPr>
          <a:xfrm>
            <a:off x="5514479" y="3546897"/>
            <a:ext cx="5791274" cy="2541612"/>
            <a:chOff x="5514479" y="3546897"/>
            <a:chExt cx="5791274" cy="2541612"/>
          </a:xfrm>
        </p:grpSpPr>
        <p:grpSp>
          <p:nvGrpSpPr>
            <p:cNvPr id="13" name="Group 12">
              <a:extLst>
                <a:ext uri="{FF2B5EF4-FFF2-40B4-BE49-F238E27FC236}">
                  <a16:creationId xmlns:a16="http://schemas.microsoft.com/office/drawing/2014/main" id="{07205283-68EC-6344-9920-7666D2F461E7}"/>
                </a:ext>
              </a:extLst>
            </p:cNvPr>
            <p:cNvGrpSpPr/>
            <p:nvPr/>
          </p:nvGrpSpPr>
          <p:grpSpPr>
            <a:xfrm>
              <a:off x="5514479" y="4310837"/>
              <a:ext cx="5791274" cy="1777672"/>
              <a:chOff x="4117082" y="3528135"/>
              <a:chExt cx="5791274" cy="1777672"/>
            </a:xfrm>
          </p:grpSpPr>
          <p:grpSp>
            <p:nvGrpSpPr>
              <p:cNvPr id="14" name="Group 13">
                <a:extLst>
                  <a:ext uri="{FF2B5EF4-FFF2-40B4-BE49-F238E27FC236}">
                    <a16:creationId xmlns:a16="http://schemas.microsoft.com/office/drawing/2014/main" id="{321075DC-48A7-CA4F-919D-3A8564484B40}"/>
                  </a:ext>
                </a:extLst>
              </p:cNvPr>
              <p:cNvGrpSpPr/>
              <p:nvPr/>
            </p:nvGrpSpPr>
            <p:grpSpPr>
              <a:xfrm>
                <a:off x="4117082" y="3637241"/>
                <a:ext cx="5791274" cy="1668566"/>
                <a:chOff x="3431282" y="4632354"/>
                <a:chExt cx="5791274" cy="1668566"/>
              </a:xfrm>
            </p:grpSpPr>
            <p:pic>
              <p:nvPicPr>
                <p:cNvPr id="17" name="Picture 16">
                  <a:extLst>
                    <a:ext uri="{FF2B5EF4-FFF2-40B4-BE49-F238E27FC236}">
                      <a16:creationId xmlns:a16="http://schemas.microsoft.com/office/drawing/2014/main" id="{F898A889-3513-BB4B-8934-607F83FAAB0A}"/>
                    </a:ext>
                  </a:extLst>
                </p:cNvPr>
                <p:cNvPicPr>
                  <a:picLocks noChangeAspect="1"/>
                </p:cNvPicPr>
                <p:nvPr/>
              </p:nvPicPr>
              <p:blipFill>
                <a:blip r:embed="rId2"/>
                <a:stretch>
                  <a:fillRect/>
                </a:stretch>
              </p:blipFill>
              <p:spPr>
                <a:xfrm>
                  <a:off x="6493271" y="4632354"/>
                  <a:ext cx="2729285" cy="1629810"/>
                </a:xfrm>
                <a:prstGeom prst="rect">
                  <a:avLst/>
                </a:prstGeom>
              </p:spPr>
            </p:pic>
            <p:pic>
              <p:nvPicPr>
                <p:cNvPr id="18" name="Picture 2" descr="Tensorflow Precision / Recall / F1 score and Confusion matrix - Stack  Overflow">
                  <a:extLst>
                    <a:ext uri="{FF2B5EF4-FFF2-40B4-BE49-F238E27FC236}">
                      <a16:creationId xmlns:a16="http://schemas.microsoft.com/office/drawing/2014/main" id="{DC50DE8E-2D73-BA48-9ED1-39223943F40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39351"/>
                <a:stretch/>
              </p:blipFill>
              <p:spPr bwMode="auto">
                <a:xfrm>
                  <a:off x="3431282" y="4985767"/>
                  <a:ext cx="2608616" cy="1315153"/>
                </a:xfrm>
                <a:prstGeom prst="rect">
                  <a:avLst/>
                </a:prstGeom>
                <a:noFill/>
                <a:extLst>
                  <a:ext uri="{909E8E84-426E-40DD-AFC4-6F175D3DCCD1}">
                    <a14:hiddenFill xmlns:a14="http://schemas.microsoft.com/office/drawing/2010/main">
                      <a:solidFill>
                        <a:srgbClr val="FFFFFF"/>
                      </a:solidFill>
                    </a14:hiddenFill>
                  </a:ext>
                </a:extLst>
              </p:spPr>
            </p:pic>
          </p:grpSp>
          <p:pic>
            <p:nvPicPr>
              <p:cNvPr id="15" name="Picture 2" descr="Tensorflow Precision / Recall / F1 score and Confusion matrix - Stack  Overflow">
                <a:extLst>
                  <a:ext uri="{FF2B5EF4-FFF2-40B4-BE49-F238E27FC236}">
                    <a16:creationId xmlns:a16="http://schemas.microsoft.com/office/drawing/2014/main" id="{04FDF112-ACE6-4C4A-B41E-687B32B0AD7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0848" b="17823"/>
              <a:stretch/>
            </p:blipFill>
            <p:spPr bwMode="auto">
              <a:xfrm>
                <a:off x="4117082" y="3528135"/>
                <a:ext cx="2608616" cy="462519"/>
              </a:xfrm>
              <a:prstGeom prst="rect">
                <a:avLst/>
              </a:prstGeom>
              <a:noFill/>
              <a:extLst>
                <a:ext uri="{909E8E84-426E-40DD-AFC4-6F175D3DCCD1}">
                  <a14:hiddenFill xmlns:a14="http://schemas.microsoft.com/office/drawing/2010/main">
                    <a:solidFill>
                      <a:srgbClr val="FFFFFF"/>
                    </a:solidFill>
                  </a14:hiddenFill>
                </a:ext>
              </a:extLst>
            </p:spPr>
          </p:pic>
        </p:grpSp>
        <p:sp>
          <p:nvSpPr>
            <p:cNvPr id="42" name="TextBox 41">
              <a:extLst>
                <a:ext uri="{FF2B5EF4-FFF2-40B4-BE49-F238E27FC236}">
                  <a16:creationId xmlns:a16="http://schemas.microsoft.com/office/drawing/2014/main" id="{55A0E4A8-B38A-3D4C-AE15-E2EC69A1EDFB}"/>
                </a:ext>
              </a:extLst>
            </p:cNvPr>
            <p:cNvSpPr txBox="1"/>
            <p:nvPr/>
          </p:nvSpPr>
          <p:spPr>
            <a:xfrm>
              <a:off x="5783888" y="3546897"/>
              <a:ext cx="2069797" cy="369332"/>
            </a:xfrm>
            <a:prstGeom prst="rect">
              <a:avLst/>
            </a:prstGeom>
            <a:noFill/>
          </p:spPr>
          <p:txBody>
            <a:bodyPr wrap="none" rtlCol="0">
              <a:spAutoFit/>
            </a:bodyPr>
            <a:lstStyle/>
            <a:p>
              <a:r>
                <a:rPr lang="en-US" dirty="0"/>
                <a:t>Evaluation Metrics</a:t>
              </a:r>
            </a:p>
          </p:txBody>
        </p:sp>
      </p:grpSp>
      <p:sp>
        <p:nvSpPr>
          <p:cNvPr id="48" name="TextBox 47">
            <a:extLst>
              <a:ext uri="{FF2B5EF4-FFF2-40B4-BE49-F238E27FC236}">
                <a16:creationId xmlns:a16="http://schemas.microsoft.com/office/drawing/2014/main" id="{2598255F-DF3A-4C4D-8794-84E45C597BAE}"/>
              </a:ext>
            </a:extLst>
          </p:cNvPr>
          <p:cNvSpPr txBox="1"/>
          <p:nvPr/>
        </p:nvSpPr>
        <p:spPr>
          <a:xfrm>
            <a:off x="2451578" y="563005"/>
            <a:ext cx="7288843" cy="923330"/>
          </a:xfrm>
          <a:prstGeom prst="rect">
            <a:avLst/>
          </a:prstGeom>
          <a:noFill/>
        </p:spPr>
        <p:txBody>
          <a:bodyPr wrap="square" rtlCol="0" anchor="ctr">
            <a:spAutoFit/>
          </a:bodyPr>
          <a:lstStyle/>
          <a:p>
            <a:r>
              <a:rPr lang="en-US" altLang="ko-KR" sz="5400" dirty="0">
                <a:solidFill>
                  <a:schemeClr val="bg1"/>
                </a:solidFill>
                <a:cs typeface="Arial" pitchFamily="34" charset="0"/>
              </a:rPr>
              <a:t>Classification Models</a:t>
            </a:r>
          </a:p>
        </p:txBody>
      </p:sp>
      <p:sp>
        <p:nvSpPr>
          <p:cNvPr id="2" name="TextBox 1">
            <a:extLst>
              <a:ext uri="{FF2B5EF4-FFF2-40B4-BE49-F238E27FC236}">
                <a16:creationId xmlns:a16="http://schemas.microsoft.com/office/drawing/2014/main" id="{75AE11BC-2345-4FAF-B1C6-39DE59627AA3}"/>
              </a:ext>
            </a:extLst>
          </p:cNvPr>
          <p:cNvSpPr txBox="1"/>
          <p:nvPr/>
        </p:nvSpPr>
        <p:spPr>
          <a:xfrm>
            <a:off x="7861742" y="3525580"/>
            <a:ext cx="4480421" cy="369332"/>
          </a:xfrm>
          <a:prstGeom prst="rect">
            <a:avLst/>
          </a:prstGeom>
          <a:noFill/>
        </p:spPr>
        <p:txBody>
          <a:bodyPr wrap="square" rtlCol="0">
            <a:spAutoFit/>
          </a:bodyPr>
          <a:lstStyle/>
          <a:p>
            <a:r>
              <a:rPr lang="en-GB" dirty="0"/>
              <a:t>(10-fold cross validation)</a:t>
            </a:r>
          </a:p>
        </p:txBody>
      </p:sp>
    </p:spTree>
    <p:extLst>
      <p:ext uri="{BB962C8B-B14F-4D97-AF65-F5344CB8AC3E}">
        <p14:creationId xmlns:p14="http://schemas.microsoft.com/office/powerpoint/2010/main" val="1254249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8" name="Chart 27">
            <a:extLst>
              <a:ext uri="{FF2B5EF4-FFF2-40B4-BE49-F238E27FC236}">
                <a16:creationId xmlns:a16="http://schemas.microsoft.com/office/drawing/2014/main" id="{785C5620-74C4-9C49-A53D-6A97C0150196}"/>
              </a:ext>
            </a:extLst>
          </p:cNvPr>
          <p:cNvGraphicFramePr/>
          <p:nvPr>
            <p:extLst>
              <p:ext uri="{D42A27DB-BD31-4B8C-83A1-F6EECF244321}">
                <p14:modId xmlns:p14="http://schemas.microsoft.com/office/powerpoint/2010/main" val="2352411074"/>
              </p:ext>
            </p:extLst>
          </p:nvPr>
        </p:nvGraphicFramePr>
        <p:xfrm>
          <a:off x="3706124" y="2965469"/>
          <a:ext cx="2639699" cy="2393595"/>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7" name="Chart 16">
            <a:extLst>
              <a:ext uri="{FF2B5EF4-FFF2-40B4-BE49-F238E27FC236}">
                <a16:creationId xmlns:a16="http://schemas.microsoft.com/office/drawing/2014/main" id="{1939253D-8257-E340-83D0-E5F89997AF12}"/>
              </a:ext>
            </a:extLst>
          </p:cNvPr>
          <p:cNvGraphicFramePr/>
          <p:nvPr>
            <p:extLst>
              <p:ext uri="{D42A27DB-BD31-4B8C-83A1-F6EECF244321}">
                <p14:modId xmlns:p14="http://schemas.microsoft.com/office/powerpoint/2010/main" val="459104024"/>
              </p:ext>
            </p:extLst>
          </p:nvPr>
        </p:nvGraphicFramePr>
        <p:xfrm>
          <a:off x="399456" y="2965470"/>
          <a:ext cx="2639699" cy="2393595"/>
        </p:xfrm>
        <a:graphic>
          <a:graphicData uri="http://schemas.openxmlformats.org/drawingml/2006/chart">
            <c:chart xmlns:c="http://schemas.openxmlformats.org/drawingml/2006/chart" xmlns:r="http://schemas.openxmlformats.org/officeDocument/2006/relationships" r:id="rId3"/>
          </a:graphicData>
        </a:graphic>
      </p:graphicFrame>
      <p:sp>
        <p:nvSpPr>
          <p:cNvPr id="10" name="Right Arrow 9">
            <a:extLst>
              <a:ext uri="{FF2B5EF4-FFF2-40B4-BE49-F238E27FC236}">
                <a16:creationId xmlns:a16="http://schemas.microsoft.com/office/drawing/2014/main" id="{481206DF-AE72-B14F-A528-BBAB4F40557C}"/>
              </a:ext>
            </a:extLst>
          </p:cNvPr>
          <p:cNvSpPr/>
          <p:nvPr/>
        </p:nvSpPr>
        <p:spPr>
          <a:xfrm>
            <a:off x="3093486" y="3845071"/>
            <a:ext cx="558306" cy="456807"/>
          </a:xfrm>
          <a:prstGeom prst="rightArrow">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ln w="0"/>
              <a:solidFill>
                <a:schemeClr val="tx1"/>
              </a:solidFill>
              <a:effectLst>
                <a:outerShdw blurRad="38100" dist="19050" dir="2700000" algn="tl" rotWithShape="0">
                  <a:schemeClr val="dk1">
                    <a:alpha val="40000"/>
                  </a:schemeClr>
                </a:outerShdw>
              </a:effectLst>
            </a:endParaRPr>
          </a:p>
        </p:txBody>
      </p:sp>
      <p:sp>
        <p:nvSpPr>
          <p:cNvPr id="6" name="TextBox 5">
            <a:extLst>
              <a:ext uri="{FF2B5EF4-FFF2-40B4-BE49-F238E27FC236}">
                <a16:creationId xmlns:a16="http://schemas.microsoft.com/office/drawing/2014/main" id="{7EC9CB4F-4C42-0D45-B0DC-DD9F8E9F371F}"/>
              </a:ext>
            </a:extLst>
          </p:cNvPr>
          <p:cNvSpPr txBox="1"/>
          <p:nvPr/>
        </p:nvSpPr>
        <p:spPr>
          <a:xfrm>
            <a:off x="3039155" y="563005"/>
            <a:ext cx="6113689" cy="923330"/>
          </a:xfrm>
          <a:prstGeom prst="rect">
            <a:avLst/>
          </a:prstGeom>
          <a:noFill/>
        </p:spPr>
        <p:txBody>
          <a:bodyPr wrap="square" rtlCol="0" anchor="ctr">
            <a:spAutoFit/>
          </a:bodyPr>
          <a:lstStyle/>
          <a:p>
            <a:r>
              <a:rPr lang="en-US" altLang="ko-KR" sz="5400" dirty="0">
                <a:solidFill>
                  <a:schemeClr val="bg1"/>
                </a:solidFill>
                <a:cs typeface="Arial" pitchFamily="34" charset="0"/>
              </a:rPr>
              <a:t>Oversampling Data</a:t>
            </a:r>
          </a:p>
        </p:txBody>
      </p:sp>
      <p:sp>
        <p:nvSpPr>
          <p:cNvPr id="3" name="TextBox 2">
            <a:extLst>
              <a:ext uri="{FF2B5EF4-FFF2-40B4-BE49-F238E27FC236}">
                <a16:creationId xmlns:a16="http://schemas.microsoft.com/office/drawing/2014/main" id="{6F187476-89EB-C44E-B6CE-6FBBBB201379}"/>
              </a:ext>
            </a:extLst>
          </p:cNvPr>
          <p:cNvSpPr txBox="1"/>
          <p:nvPr/>
        </p:nvSpPr>
        <p:spPr>
          <a:xfrm>
            <a:off x="211356" y="5594717"/>
            <a:ext cx="6322565" cy="584775"/>
          </a:xfrm>
          <a:prstGeom prst="rect">
            <a:avLst/>
          </a:prstGeom>
          <a:noFill/>
        </p:spPr>
        <p:txBody>
          <a:bodyPr wrap="none" rtlCol="0">
            <a:spAutoFit/>
          </a:bodyPr>
          <a:lstStyle/>
          <a:p>
            <a:pPr marL="285750" indent="-285750">
              <a:buFont typeface="Arial" panose="020B0604020202020204" pitchFamily="34" charset="0"/>
              <a:buChar char="•"/>
            </a:pPr>
            <a:r>
              <a:rPr lang="en-US" sz="1600" dirty="0"/>
              <a:t>Unbalanced classes deteriorate model prediction</a:t>
            </a:r>
          </a:p>
          <a:p>
            <a:pPr marL="285750" indent="-285750">
              <a:buFont typeface="Arial" panose="020B0604020202020204" pitchFamily="34" charset="0"/>
              <a:buChar char="•"/>
            </a:pPr>
            <a:r>
              <a:rPr lang="en-US" sz="1600" dirty="0"/>
              <a:t>Successful opportunities were duplicated to balance the dataset </a:t>
            </a:r>
          </a:p>
        </p:txBody>
      </p:sp>
      <p:graphicFrame>
        <p:nvGraphicFramePr>
          <p:cNvPr id="2" name="Chart 1">
            <a:extLst>
              <a:ext uri="{FF2B5EF4-FFF2-40B4-BE49-F238E27FC236}">
                <a16:creationId xmlns:a16="http://schemas.microsoft.com/office/drawing/2014/main" id="{B7F8BFA7-CD35-7345-94D5-E23585AD2010}"/>
              </a:ext>
            </a:extLst>
          </p:cNvPr>
          <p:cNvGraphicFramePr/>
          <p:nvPr>
            <p:extLst>
              <p:ext uri="{D42A27DB-BD31-4B8C-83A1-F6EECF244321}">
                <p14:modId xmlns:p14="http://schemas.microsoft.com/office/powerpoint/2010/main" val="274784751"/>
              </p:ext>
            </p:extLst>
          </p:nvPr>
        </p:nvGraphicFramePr>
        <p:xfrm>
          <a:off x="6588252" y="2858462"/>
          <a:ext cx="4348746" cy="3436533"/>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754501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8" grpId="0">
        <p:bldAsOne/>
      </p:bldGraphic>
      <p:bldP spid="10" grpId="0" animBg="1"/>
      <p:bldGraphic spid="2" grpId="0">
        <p:bldAsOne/>
      </p:bldGraphic>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B93B233-7F82-F448-A57C-2D5BAF6640B9}"/>
              </a:ext>
            </a:extLst>
          </p:cNvPr>
          <p:cNvSpPr>
            <a:spLocks noGrp="1"/>
          </p:cNvSpPr>
          <p:nvPr>
            <p:ph type="body" sz="quarter" idx="10"/>
          </p:nvPr>
        </p:nvSpPr>
        <p:spPr>
          <a:xfrm>
            <a:off x="581917" y="348364"/>
            <a:ext cx="9945078" cy="707887"/>
          </a:xfrm>
        </p:spPr>
        <p:txBody>
          <a:bodyPr/>
          <a:lstStyle/>
          <a:p>
            <a:r>
              <a:rPr lang="en-US" dirty="0"/>
              <a:t>Logistic Regression</a:t>
            </a:r>
          </a:p>
        </p:txBody>
      </p:sp>
      <p:grpSp>
        <p:nvGrpSpPr>
          <p:cNvPr id="3" name="Group 2">
            <a:extLst>
              <a:ext uri="{FF2B5EF4-FFF2-40B4-BE49-F238E27FC236}">
                <a16:creationId xmlns:a16="http://schemas.microsoft.com/office/drawing/2014/main" id="{A281A8EE-FF2E-024E-BC37-E489F77B8737}"/>
              </a:ext>
            </a:extLst>
          </p:cNvPr>
          <p:cNvGrpSpPr/>
          <p:nvPr/>
        </p:nvGrpSpPr>
        <p:grpSpPr>
          <a:xfrm>
            <a:off x="-39302" y="1379417"/>
            <a:ext cx="6577106" cy="1508105"/>
            <a:chOff x="5529030" y="860119"/>
            <a:chExt cx="4467593" cy="1508105"/>
          </a:xfrm>
        </p:grpSpPr>
        <p:sp>
          <p:nvSpPr>
            <p:cNvPr id="4" name="TextBox 3">
              <a:extLst>
                <a:ext uri="{FF2B5EF4-FFF2-40B4-BE49-F238E27FC236}">
                  <a16:creationId xmlns:a16="http://schemas.microsoft.com/office/drawing/2014/main" id="{8E655C98-24CF-6543-853B-3BF3CFEBD17E}"/>
                </a:ext>
              </a:extLst>
            </p:cNvPr>
            <p:cNvSpPr txBox="1"/>
            <p:nvPr/>
          </p:nvSpPr>
          <p:spPr>
            <a:xfrm>
              <a:off x="5529030" y="967841"/>
              <a:ext cx="514184" cy="707886"/>
            </a:xfrm>
            <a:prstGeom prst="rect">
              <a:avLst/>
            </a:prstGeom>
            <a:noFill/>
          </p:spPr>
          <p:txBody>
            <a:bodyPr wrap="square" rtlCol="0">
              <a:spAutoFit/>
            </a:bodyPr>
            <a:lstStyle/>
            <a:p>
              <a:pPr marL="0" marR="0" lvl="0" indent="0" algn="ctr" defTabSz="914286" rtl="0" eaLnBrk="1" fontAlgn="auto" latinLnBrk="0" hangingPunct="1">
                <a:lnSpc>
                  <a:spcPct val="100000"/>
                </a:lnSpc>
                <a:spcBef>
                  <a:spcPts val="0"/>
                </a:spcBef>
                <a:spcAft>
                  <a:spcPts val="0"/>
                </a:spcAft>
                <a:buClrTx/>
                <a:buSzTx/>
                <a:buFontTx/>
                <a:buNone/>
                <a:tabLst/>
                <a:defRPr/>
              </a:pPr>
              <a:r>
                <a:rPr kumimoji="0" lang="en-US" altLang="ko-KR" sz="4000" b="1" i="0" u="none" strike="noStrike" kern="1200" cap="none" spc="0" normalizeH="0" baseline="0" noProof="0" dirty="0">
                  <a:ln>
                    <a:noFill/>
                  </a:ln>
                  <a:solidFill>
                    <a:srgbClr val="5EBEE4"/>
                  </a:solidFill>
                  <a:effectLst/>
                  <a:uLnTx/>
                  <a:uFillTx/>
                  <a:latin typeface="Arial"/>
                  <a:ea typeface="Arial Unicode MS"/>
                  <a:cs typeface="Arial" pitchFamily="34" charset="0"/>
                </a:rPr>
                <a:t>01</a:t>
              </a:r>
              <a:endParaRPr kumimoji="0" lang="ko-KR" altLang="en-US" sz="4000" b="1" i="0" u="none" strike="noStrike" kern="1200" cap="none" spc="0" normalizeH="0" baseline="0" noProof="0" dirty="0">
                <a:ln>
                  <a:noFill/>
                </a:ln>
                <a:solidFill>
                  <a:srgbClr val="5EBEE4"/>
                </a:solidFill>
                <a:effectLst/>
                <a:uLnTx/>
                <a:uFillTx/>
                <a:latin typeface="Arial"/>
                <a:ea typeface="Arial Unicode MS"/>
                <a:cs typeface="Arial" pitchFamily="34" charset="0"/>
              </a:endParaRPr>
            </a:p>
          </p:txBody>
        </p:sp>
        <p:grpSp>
          <p:nvGrpSpPr>
            <p:cNvPr id="5" name="Group 13">
              <a:extLst>
                <a:ext uri="{FF2B5EF4-FFF2-40B4-BE49-F238E27FC236}">
                  <a16:creationId xmlns:a16="http://schemas.microsoft.com/office/drawing/2014/main" id="{35222AE8-C615-4845-81E1-7DADFA685637}"/>
                </a:ext>
              </a:extLst>
            </p:cNvPr>
            <p:cNvGrpSpPr/>
            <p:nvPr/>
          </p:nvGrpSpPr>
          <p:grpSpPr>
            <a:xfrm>
              <a:off x="6206299" y="860119"/>
              <a:ext cx="3790324" cy="1508105"/>
              <a:chOff x="3009762" y="4283314"/>
              <a:chExt cx="1985134" cy="1508105"/>
            </a:xfrm>
          </p:grpSpPr>
          <p:sp>
            <p:nvSpPr>
              <p:cNvPr id="6" name="TextBox 5">
                <a:extLst>
                  <a:ext uri="{FF2B5EF4-FFF2-40B4-BE49-F238E27FC236}">
                    <a16:creationId xmlns:a16="http://schemas.microsoft.com/office/drawing/2014/main" id="{EEE398A0-935F-F94D-97E8-9804ED668CAD}"/>
                  </a:ext>
                </a:extLst>
              </p:cNvPr>
              <p:cNvSpPr txBox="1"/>
              <p:nvPr/>
            </p:nvSpPr>
            <p:spPr>
              <a:xfrm>
                <a:off x="3009762" y="4621868"/>
                <a:ext cx="1985134" cy="1169551"/>
              </a:xfrm>
              <a:prstGeom prst="rect">
                <a:avLst/>
              </a:prstGeom>
              <a:noFill/>
            </p:spPr>
            <p:txBody>
              <a:bodyPr wrap="square" rtlCol="0">
                <a:spAutoFit/>
              </a:bodyPr>
              <a:lstStyle/>
              <a:p>
                <a:pPr marL="171450" indent="-171450">
                  <a:buFont typeface="Courier New" panose="02070309020205020404" pitchFamily="49" charset="0"/>
                  <a:buChar char="o"/>
                </a:pPr>
                <a:r>
                  <a:rPr lang="en-CA" sz="1200" dirty="0">
                    <a:solidFill>
                      <a:srgbClr val="000000"/>
                    </a:solidFill>
                    <a:latin typeface="Arial" panose="020B0604020202020204" pitchFamily="34" charset="0"/>
                  </a:rPr>
                  <a:t>High interpretability</a:t>
                </a:r>
              </a:p>
              <a:p>
                <a:r>
                  <a:rPr lang="en-CA" sz="1200" dirty="0">
                    <a:solidFill>
                      <a:srgbClr val="000000"/>
                    </a:solidFill>
                    <a:latin typeface="Arial" panose="020B0604020202020204" pitchFamily="34" charset="0"/>
                  </a:rPr>
                  <a:t>    Can efficiently describe the relationship between a dependent binary class and the parameters</a:t>
                </a:r>
              </a:p>
              <a:p>
                <a:pPr marL="171450" lvl="0" indent="-171450" defTabSz="914286">
                  <a:spcBef>
                    <a:spcPts val="600"/>
                  </a:spcBef>
                  <a:buFont typeface="Courier New" panose="02070309020205020404" pitchFamily="49" charset="0"/>
                  <a:buChar char="o"/>
                </a:pPr>
                <a:r>
                  <a:rPr lang="en-CA" sz="1200" dirty="0">
                    <a:solidFill>
                      <a:srgbClr val="000000"/>
                    </a:solidFill>
                    <a:latin typeface="Arial" panose="020B0604020202020204" pitchFamily="34" charset="0"/>
                  </a:rPr>
                  <a:t>Examine the Significance of the Features</a:t>
                </a:r>
              </a:p>
              <a:p>
                <a:pPr marL="171450" indent="-171450">
                  <a:spcBef>
                    <a:spcPts val="600"/>
                  </a:spcBef>
                  <a:buFont typeface="Courier New" panose="02070309020205020404" pitchFamily="49" charset="0"/>
                  <a:buChar char="o"/>
                </a:pPr>
                <a:r>
                  <a:rPr lang="en-CA" sz="1200" dirty="0">
                    <a:solidFill>
                      <a:srgbClr val="000000"/>
                    </a:solidFill>
                    <a:latin typeface="Arial" panose="020B0604020202020204" pitchFamily="34" charset="0"/>
                  </a:rPr>
                  <a:t>Give a baseline metric for our latter models</a:t>
                </a:r>
                <a:endParaRPr lang="en-US" sz="1200" dirty="0">
                  <a:solidFill>
                    <a:srgbClr val="000000"/>
                  </a:solidFill>
                  <a:latin typeface="Arial" panose="020B0604020202020204" pitchFamily="34" charset="0"/>
                </a:endParaRPr>
              </a:p>
            </p:txBody>
          </p:sp>
          <p:sp>
            <p:nvSpPr>
              <p:cNvPr id="7" name="TextBox 6">
                <a:extLst>
                  <a:ext uri="{FF2B5EF4-FFF2-40B4-BE49-F238E27FC236}">
                    <a16:creationId xmlns:a16="http://schemas.microsoft.com/office/drawing/2014/main" id="{1FA341CF-CEA3-7E4B-95BC-AB407A7FAC6B}"/>
                  </a:ext>
                </a:extLst>
              </p:cNvPr>
              <p:cNvSpPr txBox="1"/>
              <p:nvPr/>
            </p:nvSpPr>
            <p:spPr>
              <a:xfrm>
                <a:off x="3017859" y="4283314"/>
                <a:ext cx="1888661" cy="338554"/>
              </a:xfrm>
              <a:prstGeom prst="rect">
                <a:avLst/>
              </a:prstGeom>
              <a:noFill/>
            </p:spPr>
            <p:txBody>
              <a:bodyPr wrap="square" rtlCol="0">
                <a:spAutoFit/>
              </a:bodyPr>
              <a:lstStyle/>
              <a:p>
                <a:pPr lvl="0" defTabSz="914286"/>
                <a:r>
                  <a:rPr lang="en-US" altLang="ko-KR" sz="1600" b="1" dirty="0">
                    <a:solidFill>
                      <a:prstClr val="black">
                        <a:lumMod val="75000"/>
                        <a:lumOff val="25000"/>
                      </a:prstClr>
                    </a:solidFill>
                    <a:latin typeface="Arial"/>
                    <a:ea typeface="Arial Unicode MS"/>
                    <a:cs typeface="Arial" pitchFamily="34" charset="0"/>
                  </a:rPr>
                  <a:t>Why LR first?</a:t>
                </a:r>
                <a:endParaRPr lang="ko-KR" altLang="en-US" sz="1600" b="1" dirty="0">
                  <a:solidFill>
                    <a:prstClr val="black">
                      <a:lumMod val="75000"/>
                      <a:lumOff val="25000"/>
                    </a:prstClr>
                  </a:solidFill>
                  <a:latin typeface="Arial"/>
                  <a:ea typeface="Arial Unicode MS"/>
                  <a:cs typeface="Arial" pitchFamily="34" charset="0"/>
                </a:endParaRPr>
              </a:p>
            </p:txBody>
          </p:sp>
        </p:grpSp>
      </p:grpSp>
      <p:grpSp>
        <p:nvGrpSpPr>
          <p:cNvPr id="10" name="Group 13">
            <a:extLst>
              <a:ext uri="{FF2B5EF4-FFF2-40B4-BE49-F238E27FC236}">
                <a16:creationId xmlns:a16="http://schemas.microsoft.com/office/drawing/2014/main" id="{9F051B8B-05BE-5548-8DD5-CE1219A90092}"/>
              </a:ext>
            </a:extLst>
          </p:cNvPr>
          <p:cNvGrpSpPr/>
          <p:nvPr/>
        </p:nvGrpSpPr>
        <p:grpSpPr>
          <a:xfrm>
            <a:off x="957761" y="3031828"/>
            <a:ext cx="5627888" cy="1354217"/>
            <a:chOff x="3009762" y="4283314"/>
            <a:chExt cx="1904855" cy="1354217"/>
          </a:xfrm>
        </p:grpSpPr>
        <p:sp>
          <p:nvSpPr>
            <p:cNvPr id="11" name="TextBox 10">
              <a:extLst>
                <a:ext uri="{FF2B5EF4-FFF2-40B4-BE49-F238E27FC236}">
                  <a16:creationId xmlns:a16="http://schemas.microsoft.com/office/drawing/2014/main" id="{1A3F48FB-9D6C-C64B-B8D2-E33D9C364661}"/>
                </a:ext>
              </a:extLst>
            </p:cNvPr>
            <p:cNvSpPr txBox="1"/>
            <p:nvPr/>
          </p:nvSpPr>
          <p:spPr>
            <a:xfrm>
              <a:off x="3009762" y="4621868"/>
              <a:ext cx="1904855" cy="1015663"/>
            </a:xfrm>
            <a:prstGeom prst="rect">
              <a:avLst/>
            </a:prstGeom>
            <a:noFill/>
          </p:spPr>
          <p:txBody>
            <a:bodyPr wrap="square" rtlCol="0">
              <a:spAutoFit/>
            </a:bodyPr>
            <a:lstStyle/>
            <a:p>
              <a:pPr marL="171450" indent="-171450">
                <a:buFont typeface="Courier New" panose="02070309020205020404" pitchFamily="49" charset="0"/>
                <a:buChar char="o"/>
              </a:pPr>
              <a:r>
                <a:rPr lang="en-US" sz="1200" dirty="0">
                  <a:solidFill>
                    <a:srgbClr val="000000"/>
                  </a:solidFill>
                  <a:latin typeface="Arial" panose="020B0604020202020204" pitchFamily="34" charset="0"/>
                </a:rPr>
                <a:t>Base (14 variables), additional (3 variables) and cross-features (3 variables)</a:t>
              </a:r>
            </a:p>
            <a:p>
              <a:pPr marL="171450" indent="-171450">
                <a:buFont typeface="Courier New" panose="02070309020205020404" pitchFamily="49" charset="0"/>
                <a:buChar char="o"/>
              </a:pPr>
              <a:r>
                <a:rPr lang="en-US" sz="1200" dirty="0">
                  <a:solidFill>
                    <a:srgbClr val="00B0F0"/>
                  </a:solidFill>
                  <a:latin typeface="Arial" panose="020B0604020202020204" pitchFamily="34" charset="0"/>
                </a:rPr>
                <a:t>Dataset 1</a:t>
              </a:r>
              <a:r>
                <a:rPr lang="en-US" sz="1200" dirty="0">
                  <a:solidFill>
                    <a:srgbClr val="000000"/>
                  </a:solidFill>
                  <a:latin typeface="Arial" panose="020B0604020202020204" pitchFamily="34" charset="0"/>
                </a:rPr>
                <a:t>: Base</a:t>
              </a:r>
            </a:p>
            <a:p>
              <a:pPr marL="171450" indent="-171450">
                <a:buFont typeface="Courier New" panose="02070309020205020404" pitchFamily="49" charset="0"/>
                <a:buChar char="o"/>
              </a:pPr>
              <a:r>
                <a:rPr lang="en-US" sz="1200" dirty="0">
                  <a:solidFill>
                    <a:schemeClr val="accent6"/>
                  </a:solidFill>
                  <a:latin typeface="Arial" panose="020B0604020202020204" pitchFamily="34" charset="0"/>
                </a:rPr>
                <a:t>Dataset 2</a:t>
              </a:r>
              <a:r>
                <a:rPr lang="en-US" sz="1200" dirty="0">
                  <a:solidFill>
                    <a:srgbClr val="000000"/>
                  </a:solidFill>
                  <a:latin typeface="Arial" panose="020B0604020202020204" pitchFamily="34" charset="0"/>
                </a:rPr>
                <a:t>: Base + </a:t>
              </a:r>
              <a:r>
                <a:rPr lang="en-CA" sz="1200" dirty="0">
                  <a:solidFill>
                    <a:srgbClr val="000000"/>
                  </a:solidFill>
                  <a:latin typeface="Arial" panose="020B0604020202020204" pitchFamily="34" charset="0"/>
                </a:rPr>
                <a:t>s</a:t>
              </a:r>
              <a:r>
                <a:rPr lang="en-CA" sz="1200" dirty="0"/>
                <a:t>pecial-feature</a:t>
              </a:r>
              <a:endParaRPr lang="en-US" sz="1200" dirty="0">
                <a:solidFill>
                  <a:srgbClr val="000000"/>
                </a:solidFill>
                <a:latin typeface="Arial" panose="020B0604020202020204" pitchFamily="34" charset="0"/>
              </a:endParaRPr>
            </a:p>
            <a:p>
              <a:pPr marL="171450" indent="-171450">
                <a:buFont typeface="Courier New" panose="02070309020205020404" pitchFamily="49" charset="0"/>
                <a:buChar char="o"/>
              </a:pPr>
              <a:r>
                <a:rPr lang="en-US" sz="1200" dirty="0">
                  <a:solidFill>
                    <a:srgbClr val="FFC000"/>
                  </a:solidFill>
                  <a:latin typeface="Arial" panose="020B0604020202020204" pitchFamily="34" charset="0"/>
                </a:rPr>
                <a:t>Dataset 3</a:t>
              </a:r>
              <a:r>
                <a:rPr lang="en-US" sz="1200" dirty="0">
                  <a:solidFill>
                    <a:srgbClr val="000000"/>
                  </a:solidFill>
                  <a:latin typeface="Arial" panose="020B0604020202020204" pitchFamily="34" charset="0"/>
                </a:rPr>
                <a:t>: Base + cross-features</a:t>
              </a:r>
            </a:p>
            <a:p>
              <a:pPr marL="171450" indent="-171450">
                <a:buFont typeface="Courier New" panose="02070309020205020404" pitchFamily="49" charset="0"/>
                <a:buChar char="o"/>
              </a:pPr>
              <a:r>
                <a:rPr lang="en-US" sz="1200" dirty="0">
                  <a:solidFill>
                    <a:srgbClr val="FF0000"/>
                  </a:solidFill>
                  <a:latin typeface="Arial" panose="020B0604020202020204" pitchFamily="34" charset="0"/>
                </a:rPr>
                <a:t>Dataset 4</a:t>
              </a:r>
              <a:r>
                <a:rPr lang="en-US" sz="1200" dirty="0">
                  <a:latin typeface="Arial" panose="020B0604020202020204" pitchFamily="34" charset="0"/>
                </a:rPr>
                <a:t>: Base + </a:t>
              </a:r>
              <a:r>
                <a:rPr lang="en-CA" sz="1200" dirty="0">
                  <a:latin typeface="Arial" panose="020B0604020202020204" pitchFamily="34" charset="0"/>
                </a:rPr>
                <a:t>s</a:t>
              </a:r>
              <a:r>
                <a:rPr lang="en-CA" sz="1200" dirty="0"/>
                <a:t>pecial-feature</a:t>
              </a:r>
              <a:r>
                <a:rPr lang="en-US" sz="1200" dirty="0">
                  <a:latin typeface="Arial" panose="020B0604020202020204" pitchFamily="34" charset="0"/>
                </a:rPr>
                <a:t> + cross-features</a:t>
              </a:r>
              <a:endParaRPr lang="en-US" sz="1200" dirty="0">
                <a:solidFill>
                  <a:srgbClr val="FF0000"/>
                </a:solidFill>
                <a:latin typeface="Arial" panose="020B0604020202020204" pitchFamily="34" charset="0"/>
              </a:endParaRPr>
            </a:p>
          </p:txBody>
        </p:sp>
        <p:sp>
          <p:nvSpPr>
            <p:cNvPr id="12" name="TextBox 11">
              <a:extLst>
                <a:ext uri="{FF2B5EF4-FFF2-40B4-BE49-F238E27FC236}">
                  <a16:creationId xmlns:a16="http://schemas.microsoft.com/office/drawing/2014/main" id="{F7EC9BAC-92C5-C34E-91F1-DDD5CE03E7CF}"/>
                </a:ext>
              </a:extLst>
            </p:cNvPr>
            <p:cNvSpPr txBox="1"/>
            <p:nvPr/>
          </p:nvSpPr>
          <p:spPr>
            <a:xfrm>
              <a:off x="3017859" y="4283314"/>
              <a:ext cx="1888661" cy="338554"/>
            </a:xfrm>
            <a:prstGeom prst="rect">
              <a:avLst/>
            </a:prstGeom>
            <a:noFill/>
          </p:spPr>
          <p:txBody>
            <a:bodyPr wrap="square" rtlCol="0">
              <a:spAutoFit/>
            </a:bodyPr>
            <a:lstStyle/>
            <a:p>
              <a:pPr lvl="0" defTabSz="914286"/>
              <a:r>
                <a:rPr lang="en-US" altLang="ko-KR" sz="1600" b="1" dirty="0">
                  <a:solidFill>
                    <a:prstClr val="black">
                      <a:lumMod val="75000"/>
                      <a:lumOff val="25000"/>
                    </a:prstClr>
                  </a:solidFill>
                  <a:latin typeface="Arial"/>
                  <a:ea typeface="Arial Unicode MS"/>
                  <a:cs typeface="Arial" pitchFamily="34" charset="0"/>
                </a:rPr>
                <a:t>Evaluation method</a:t>
              </a:r>
              <a:endParaRPr lang="ko-KR" altLang="en-US" sz="1600" b="1" dirty="0">
                <a:solidFill>
                  <a:prstClr val="black">
                    <a:lumMod val="75000"/>
                    <a:lumOff val="25000"/>
                  </a:prstClr>
                </a:solidFill>
                <a:latin typeface="Arial"/>
                <a:ea typeface="Arial Unicode MS"/>
                <a:cs typeface="Arial" pitchFamily="34" charset="0"/>
              </a:endParaRPr>
            </a:p>
          </p:txBody>
        </p:sp>
      </p:grpSp>
      <p:sp>
        <p:nvSpPr>
          <p:cNvPr id="13" name="TextBox 12">
            <a:extLst>
              <a:ext uri="{FF2B5EF4-FFF2-40B4-BE49-F238E27FC236}">
                <a16:creationId xmlns:a16="http://schemas.microsoft.com/office/drawing/2014/main" id="{7E02482D-EDD5-D744-BC1F-2874F59E7301}"/>
              </a:ext>
            </a:extLst>
          </p:cNvPr>
          <p:cNvSpPr txBox="1"/>
          <p:nvPr/>
        </p:nvSpPr>
        <p:spPr>
          <a:xfrm>
            <a:off x="-39302" y="3101078"/>
            <a:ext cx="756972" cy="707886"/>
          </a:xfrm>
          <a:prstGeom prst="rect">
            <a:avLst/>
          </a:prstGeom>
          <a:noFill/>
        </p:spPr>
        <p:txBody>
          <a:bodyPr wrap="square" rtlCol="0">
            <a:spAutoFit/>
          </a:bodyPr>
          <a:lstStyle/>
          <a:p>
            <a:pPr marL="0" marR="0" lvl="0" indent="0" algn="ctr" defTabSz="914286" rtl="0" eaLnBrk="1" fontAlgn="auto" latinLnBrk="0" hangingPunct="1">
              <a:lnSpc>
                <a:spcPct val="100000"/>
              </a:lnSpc>
              <a:spcBef>
                <a:spcPts val="0"/>
              </a:spcBef>
              <a:spcAft>
                <a:spcPts val="0"/>
              </a:spcAft>
              <a:buClrTx/>
              <a:buSzTx/>
              <a:buFontTx/>
              <a:buNone/>
              <a:tabLst/>
              <a:defRPr/>
            </a:pPr>
            <a:r>
              <a:rPr kumimoji="0" lang="en-US" altLang="ko-KR" sz="4000" b="1" i="0" u="none" strike="noStrike" kern="1200" cap="none" spc="0" normalizeH="0" baseline="0" noProof="0" dirty="0">
                <a:ln>
                  <a:noFill/>
                </a:ln>
                <a:solidFill>
                  <a:srgbClr val="4CD6B0"/>
                </a:solidFill>
                <a:effectLst/>
                <a:uLnTx/>
                <a:uFillTx/>
                <a:latin typeface="Arial"/>
                <a:ea typeface="Arial Unicode MS"/>
                <a:cs typeface="Arial" pitchFamily="34" charset="0"/>
              </a:rPr>
              <a:t>02</a:t>
            </a:r>
            <a:endParaRPr kumimoji="0" lang="ko-KR" altLang="en-US" sz="4000" b="1" i="0" u="none" strike="noStrike" kern="1200" cap="none" spc="0" normalizeH="0" baseline="0" noProof="0" dirty="0">
              <a:ln>
                <a:noFill/>
              </a:ln>
              <a:solidFill>
                <a:srgbClr val="4CD6B0"/>
              </a:solidFill>
              <a:effectLst/>
              <a:uLnTx/>
              <a:uFillTx/>
              <a:latin typeface="Arial"/>
              <a:ea typeface="Arial Unicode MS"/>
              <a:cs typeface="Arial" pitchFamily="34" charset="0"/>
            </a:endParaRPr>
          </a:p>
        </p:txBody>
      </p:sp>
      <p:grpSp>
        <p:nvGrpSpPr>
          <p:cNvPr id="16" name="Group 13">
            <a:extLst>
              <a:ext uri="{FF2B5EF4-FFF2-40B4-BE49-F238E27FC236}">
                <a16:creationId xmlns:a16="http://schemas.microsoft.com/office/drawing/2014/main" id="{7C5F8DDE-5A0B-CC43-B547-3927F0A17445}"/>
              </a:ext>
            </a:extLst>
          </p:cNvPr>
          <p:cNvGrpSpPr/>
          <p:nvPr/>
        </p:nvGrpSpPr>
        <p:grpSpPr>
          <a:xfrm>
            <a:off x="957761" y="4715017"/>
            <a:ext cx="5354386" cy="984885"/>
            <a:chOff x="3009762" y="4283314"/>
            <a:chExt cx="1904855" cy="984885"/>
          </a:xfrm>
        </p:grpSpPr>
        <p:sp>
          <p:nvSpPr>
            <p:cNvPr id="17" name="TextBox 16">
              <a:extLst>
                <a:ext uri="{FF2B5EF4-FFF2-40B4-BE49-F238E27FC236}">
                  <a16:creationId xmlns:a16="http://schemas.microsoft.com/office/drawing/2014/main" id="{583DC9C6-6663-D842-BE7D-B01A63135E63}"/>
                </a:ext>
              </a:extLst>
            </p:cNvPr>
            <p:cNvSpPr txBox="1"/>
            <p:nvPr/>
          </p:nvSpPr>
          <p:spPr>
            <a:xfrm>
              <a:off x="3009762" y="4621868"/>
              <a:ext cx="1904855" cy="646331"/>
            </a:xfrm>
            <a:prstGeom prst="rect">
              <a:avLst/>
            </a:prstGeom>
            <a:noFill/>
          </p:spPr>
          <p:txBody>
            <a:bodyPr wrap="square" rtlCol="0">
              <a:spAutoFit/>
            </a:bodyPr>
            <a:lstStyle/>
            <a:p>
              <a:pPr marL="171450" indent="-171450">
                <a:buFont typeface="Courier New" panose="02070309020205020404" pitchFamily="49" charset="0"/>
                <a:buChar char="o"/>
              </a:pPr>
              <a:r>
                <a:rPr lang="en-US" sz="1200" b="1" dirty="0">
                  <a:solidFill>
                    <a:srgbClr val="000000"/>
                  </a:solidFill>
                  <a:latin typeface="Arial" panose="020B0604020202020204" pitchFamily="34" charset="0"/>
                </a:rPr>
                <a:t>19</a:t>
              </a:r>
              <a:r>
                <a:rPr lang="en-US" sz="1200" dirty="0">
                  <a:solidFill>
                    <a:srgbClr val="000000"/>
                  </a:solidFill>
                  <a:latin typeface="Arial" panose="020B0604020202020204" pitchFamily="34" charset="0"/>
                </a:rPr>
                <a:t> variables(columns) and around 300 features</a:t>
              </a:r>
            </a:p>
            <a:p>
              <a:pPr marL="628650" lvl="1" indent="-171450">
                <a:buFont typeface="Arial" panose="020B0604020202020204" pitchFamily="34" charset="0"/>
                <a:buChar char="•"/>
              </a:pPr>
              <a:r>
                <a:rPr lang="en-US" sz="1200" dirty="0">
                  <a:solidFill>
                    <a:srgbClr val="000000"/>
                  </a:solidFill>
                  <a:latin typeface="Arial" panose="020B0604020202020204" pitchFamily="34" charset="0"/>
                </a:rPr>
                <a:t>One-hot encoding for </a:t>
              </a:r>
              <a:r>
                <a:rPr lang="en-US" sz="1200">
                  <a:solidFill>
                    <a:srgbClr val="000000"/>
                  </a:solidFill>
                  <a:latin typeface="Arial" panose="020B0604020202020204" pitchFamily="34" charset="0"/>
                </a:rPr>
                <a:t>categorical variables</a:t>
              </a:r>
              <a:endParaRPr lang="en-US" sz="1200" dirty="0">
                <a:solidFill>
                  <a:srgbClr val="000000"/>
                </a:solidFill>
                <a:latin typeface="Arial" panose="020B0604020202020204" pitchFamily="34" charset="0"/>
              </a:endParaRPr>
            </a:p>
            <a:p>
              <a:pPr marL="171450" indent="-171450">
                <a:buFont typeface="Courier New" panose="02070309020205020404" pitchFamily="49" charset="0"/>
                <a:buChar char="o"/>
              </a:pPr>
              <a:r>
                <a:rPr lang="en-US" sz="1200" dirty="0">
                  <a:solidFill>
                    <a:srgbClr val="000000"/>
                  </a:solidFill>
                  <a:latin typeface="Arial" panose="020B0604020202020204" pitchFamily="34" charset="0"/>
                </a:rPr>
                <a:t>Only whose </a:t>
              </a:r>
              <a:r>
                <a:rPr lang="en-US" sz="1200" b="1" dirty="0">
                  <a:solidFill>
                    <a:srgbClr val="000000"/>
                  </a:solidFill>
                  <a:latin typeface="Arial" panose="020B0604020202020204" pitchFamily="34" charset="0"/>
                </a:rPr>
                <a:t>p-value &lt; 0.05 </a:t>
              </a:r>
              <a:r>
                <a:rPr lang="en-US" sz="1200" dirty="0">
                  <a:solidFill>
                    <a:srgbClr val="000000"/>
                  </a:solidFill>
                  <a:latin typeface="Arial" panose="020B0604020202020204" pitchFamily="34" charset="0"/>
                </a:rPr>
                <a:t>are considered as </a:t>
              </a:r>
              <a:r>
                <a:rPr lang="en-US" sz="1200" b="1" dirty="0">
                  <a:solidFill>
                    <a:srgbClr val="000000"/>
                  </a:solidFill>
                  <a:latin typeface="Arial" panose="020B0604020202020204" pitchFamily="34" charset="0"/>
                </a:rPr>
                <a:t>significant features</a:t>
              </a:r>
            </a:p>
          </p:txBody>
        </p:sp>
        <p:sp>
          <p:nvSpPr>
            <p:cNvPr id="18" name="TextBox 17">
              <a:extLst>
                <a:ext uri="{FF2B5EF4-FFF2-40B4-BE49-F238E27FC236}">
                  <a16:creationId xmlns:a16="http://schemas.microsoft.com/office/drawing/2014/main" id="{D88D2B44-535A-7F46-8159-CA023166494A}"/>
                </a:ext>
              </a:extLst>
            </p:cNvPr>
            <p:cNvSpPr txBox="1"/>
            <p:nvPr/>
          </p:nvSpPr>
          <p:spPr>
            <a:xfrm>
              <a:off x="3017859" y="4283314"/>
              <a:ext cx="1888661" cy="338554"/>
            </a:xfrm>
            <a:prstGeom prst="rect">
              <a:avLst/>
            </a:prstGeom>
            <a:noFill/>
          </p:spPr>
          <p:txBody>
            <a:bodyPr wrap="square" rtlCol="0">
              <a:spAutoFit/>
            </a:bodyPr>
            <a:lstStyle/>
            <a:p>
              <a:pPr lvl="0" defTabSz="914286"/>
              <a:r>
                <a:rPr lang="en-US" altLang="ko-KR" sz="1600" b="1" dirty="0">
                  <a:solidFill>
                    <a:prstClr val="black">
                      <a:lumMod val="75000"/>
                      <a:lumOff val="25000"/>
                    </a:prstClr>
                  </a:solidFill>
                  <a:latin typeface="Arial"/>
                  <a:ea typeface="Arial Unicode MS"/>
                  <a:cs typeface="Arial" pitchFamily="34" charset="0"/>
                </a:rPr>
                <a:t>Feature importance</a:t>
              </a:r>
              <a:endParaRPr lang="ko-KR" altLang="en-US" sz="1600" b="1" dirty="0">
                <a:solidFill>
                  <a:prstClr val="black">
                    <a:lumMod val="75000"/>
                    <a:lumOff val="25000"/>
                  </a:prstClr>
                </a:solidFill>
                <a:latin typeface="Arial"/>
                <a:ea typeface="Arial Unicode MS"/>
                <a:cs typeface="Arial" pitchFamily="34" charset="0"/>
              </a:endParaRPr>
            </a:p>
          </p:txBody>
        </p:sp>
      </p:grpSp>
      <p:sp>
        <p:nvSpPr>
          <p:cNvPr id="20" name="TextBox 19">
            <a:extLst>
              <a:ext uri="{FF2B5EF4-FFF2-40B4-BE49-F238E27FC236}">
                <a16:creationId xmlns:a16="http://schemas.microsoft.com/office/drawing/2014/main" id="{C3F2D4A0-3BD5-FC4D-B96F-92BE942CDF06}"/>
              </a:ext>
            </a:extLst>
          </p:cNvPr>
          <p:cNvSpPr txBox="1"/>
          <p:nvPr/>
        </p:nvSpPr>
        <p:spPr>
          <a:xfrm>
            <a:off x="-39302" y="4715017"/>
            <a:ext cx="756972" cy="707886"/>
          </a:xfrm>
          <a:prstGeom prst="rect">
            <a:avLst/>
          </a:prstGeom>
          <a:noFill/>
        </p:spPr>
        <p:txBody>
          <a:bodyPr wrap="square" rtlCol="0">
            <a:spAutoFit/>
          </a:bodyPr>
          <a:lstStyle/>
          <a:p>
            <a:pPr marL="0" marR="0" lvl="0" indent="0" algn="ctr" defTabSz="914286" rtl="0" eaLnBrk="1" fontAlgn="auto" latinLnBrk="0" hangingPunct="1">
              <a:lnSpc>
                <a:spcPct val="100000"/>
              </a:lnSpc>
              <a:spcBef>
                <a:spcPts val="0"/>
              </a:spcBef>
              <a:spcAft>
                <a:spcPts val="0"/>
              </a:spcAft>
              <a:buClrTx/>
              <a:buSzTx/>
              <a:buFontTx/>
              <a:buNone/>
              <a:tabLst/>
              <a:defRPr/>
            </a:pPr>
            <a:r>
              <a:rPr kumimoji="0" lang="en-US" altLang="ko-KR" sz="4000" b="1" i="0" u="none" strike="noStrike" kern="1200" cap="none" spc="0" normalizeH="0" baseline="0" noProof="0" dirty="0">
                <a:ln>
                  <a:noFill/>
                </a:ln>
                <a:solidFill>
                  <a:srgbClr val="98DC56"/>
                </a:solidFill>
                <a:effectLst/>
                <a:uLnTx/>
                <a:uFillTx/>
                <a:latin typeface="Arial"/>
                <a:ea typeface="Arial Unicode MS"/>
                <a:cs typeface="Arial" pitchFamily="34" charset="0"/>
              </a:rPr>
              <a:t>03</a:t>
            </a:r>
            <a:endParaRPr kumimoji="0" lang="ko-KR" altLang="en-US" sz="4000" b="1" i="0" u="none" strike="noStrike" kern="1200" cap="none" spc="0" normalizeH="0" baseline="0" noProof="0" dirty="0">
              <a:ln>
                <a:noFill/>
              </a:ln>
              <a:solidFill>
                <a:srgbClr val="98DC56"/>
              </a:solidFill>
              <a:effectLst/>
              <a:uLnTx/>
              <a:uFillTx/>
              <a:latin typeface="Arial"/>
              <a:ea typeface="Arial Unicode MS"/>
              <a:cs typeface="Arial" pitchFamily="34" charset="0"/>
            </a:endParaRPr>
          </a:p>
        </p:txBody>
      </p:sp>
      <p:graphicFrame>
        <p:nvGraphicFramePr>
          <p:cNvPr id="8" name="Chart 7">
            <a:extLst>
              <a:ext uri="{FF2B5EF4-FFF2-40B4-BE49-F238E27FC236}">
                <a16:creationId xmlns:a16="http://schemas.microsoft.com/office/drawing/2014/main" id="{F541133A-647B-FB4F-A601-B4D78EAE451E}"/>
              </a:ext>
            </a:extLst>
          </p:cNvPr>
          <p:cNvGraphicFramePr/>
          <p:nvPr>
            <p:extLst>
              <p:ext uri="{D42A27DB-BD31-4B8C-83A1-F6EECF244321}">
                <p14:modId xmlns:p14="http://schemas.microsoft.com/office/powerpoint/2010/main" val="2020633884"/>
              </p:ext>
            </p:extLst>
          </p:nvPr>
        </p:nvGraphicFramePr>
        <p:xfrm>
          <a:off x="6399455" y="1544758"/>
          <a:ext cx="3795319" cy="3970478"/>
        </p:xfrm>
        <a:graphic>
          <a:graphicData uri="http://schemas.openxmlformats.org/drawingml/2006/chart">
            <c:chart xmlns:c="http://schemas.openxmlformats.org/drawingml/2006/chart" xmlns:r="http://schemas.openxmlformats.org/officeDocument/2006/relationships" r:id="rId3"/>
          </a:graphicData>
        </a:graphic>
      </p:graphicFrame>
      <p:pic>
        <p:nvPicPr>
          <p:cNvPr id="3074" name="Picture 2" descr="Logistic Regressions Icons - Download Free Vector Icons | Noun Project">
            <a:extLst>
              <a:ext uri="{FF2B5EF4-FFF2-40B4-BE49-F238E27FC236}">
                <a16:creationId xmlns:a16="http://schemas.microsoft.com/office/drawing/2014/main" id="{0CD083F3-CAEF-E048-949F-009E68D4C5F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98691" y="5724260"/>
            <a:ext cx="953945" cy="9539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7780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20" grpId="0"/>
      <p:bldGraphic spid="8" grpId="0">
        <p:bldAsOne/>
      </p:bldGraphic>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670689" y="348364"/>
            <a:ext cx="9945078" cy="707887"/>
          </a:xfrm>
        </p:spPr>
        <p:txBody>
          <a:bodyPr>
            <a:noAutofit/>
          </a:bodyPr>
          <a:lstStyle/>
          <a:p>
            <a:r>
              <a:rPr lang="en-US" sz="5300" dirty="0"/>
              <a:t>Support Vector Machine</a:t>
            </a:r>
          </a:p>
        </p:txBody>
      </p:sp>
      <p:grpSp>
        <p:nvGrpSpPr>
          <p:cNvPr id="3" name="Group 2"/>
          <p:cNvGrpSpPr/>
          <p:nvPr/>
        </p:nvGrpSpPr>
        <p:grpSpPr>
          <a:xfrm>
            <a:off x="21270" y="1596390"/>
            <a:ext cx="6380488" cy="1945333"/>
            <a:chOff x="5540215" y="860119"/>
            <a:chExt cx="4370599" cy="1059024"/>
          </a:xfrm>
        </p:grpSpPr>
        <p:sp>
          <p:nvSpPr>
            <p:cNvPr id="4" name="TextBox 3"/>
            <p:cNvSpPr txBox="1"/>
            <p:nvPr/>
          </p:nvSpPr>
          <p:spPr>
            <a:xfrm>
              <a:off x="5540215" y="880818"/>
              <a:ext cx="628639" cy="35185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ko-KR" sz="3600" b="1" i="0" u="none" strike="noStrike" kern="1200" cap="none" spc="0" normalizeH="0" baseline="0" noProof="0" dirty="0">
                  <a:ln>
                    <a:noFill/>
                  </a:ln>
                  <a:solidFill>
                    <a:srgbClr val="5EBEE4"/>
                  </a:solidFill>
                  <a:effectLst/>
                  <a:uLnTx/>
                  <a:uFillTx/>
                  <a:latin typeface="Arial" panose="020B0604020202020204"/>
                  <a:ea typeface="Arial Unicode MS"/>
                  <a:cs typeface="Arial" panose="020B0604020202020204" pitchFamily="34" charset="0"/>
                </a:rPr>
                <a:t>01</a:t>
              </a:r>
              <a:endParaRPr kumimoji="0" lang="ko-KR" altLang="en-US" sz="3600" b="1" i="0" u="none" strike="noStrike" kern="1200" cap="none" spc="0" normalizeH="0" baseline="0" noProof="0" dirty="0">
                <a:ln>
                  <a:noFill/>
                </a:ln>
                <a:solidFill>
                  <a:srgbClr val="5EBEE4"/>
                </a:solidFill>
                <a:effectLst/>
                <a:uLnTx/>
                <a:uFillTx/>
                <a:latin typeface="Arial" panose="020B0604020202020204"/>
                <a:ea typeface="Arial Unicode MS"/>
                <a:cs typeface="Arial" panose="020B0604020202020204" pitchFamily="34" charset="0"/>
              </a:endParaRPr>
            </a:p>
          </p:txBody>
        </p:sp>
        <p:grpSp>
          <p:nvGrpSpPr>
            <p:cNvPr id="5" name="Group 13"/>
            <p:cNvGrpSpPr/>
            <p:nvPr/>
          </p:nvGrpSpPr>
          <p:grpSpPr>
            <a:xfrm>
              <a:off x="6120490" y="860119"/>
              <a:ext cx="3790324" cy="1059024"/>
              <a:chOff x="2964822" y="4283314"/>
              <a:chExt cx="1985134" cy="1059024"/>
            </a:xfrm>
          </p:grpSpPr>
          <p:sp>
            <p:nvSpPr>
              <p:cNvPr id="6" name="TextBox 5"/>
              <p:cNvSpPr txBox="1"/>
              <p:nvPr/>
            </p:nvSpPr>
            <p:spPr>
              <a:xfrm>
                <a:off x="2964822" y="4621868"/>
                <a:ext cx="1985134" cy="720470"/>
              </a:xfrm>
              <a:prstGeom prst="rect">
                <a:avLst/>
              </a:prstGeom>
              <a:noFill/>
            </p:spPr>
            <p:txBody>
              <a:bodyPr wrap="square" rtlCol="0">
                <a:spAutoFit/>
              </a:bodyPr>
              <a:lstStyle/>
              <a:p>
                <a:pPr marL="171450" lvl="0" indent="-171450" algn="l" defTabSz="914400">
                  <a:spcBef>
                    <a:spcPts val="600"/>
                  </a:spcBef>
                  <a:buFont typeface="Courier New" panose="02070309020205020404" pitchFamily="49" charset="0"/>
                  <a:buChar char="o"/>
                </a:pPr>
                <a:r>
                  <a:rPr lang="en-US" altLang="en-CA" sz="1200" dirty="0">
                    <a:solidFill>
                      <a:srgbClr val="000000"/>
                    </a:solidFill>
                    <a:latin typeface="Arial" panose="020B0604020202020204" pitchFamily="34" charset="0"/>
                  </a:rPr>
                  <a:t>Small and high-dimensional data set (5000+ rows and 15 features)</a:t>
                </a:r>
              </a:p>
              <a:p>
                <a:pPr marL="742950" lvl="1" indent="-285750" algn="l" defTabSz="914400">
                  <a:spcBef>
                    <a:spcPts val="600"/>
                  </a:spcBef>
                  <a:buFont typeface="Arial" panose="020B0604020202020204" pitchFamily="34" charset="0"/>
                  <a:buChar char="•"/>
                </a:pPr>
                <a:r>
                  <a:rPr lang="en-US" altLang="en-CA" sz="1200" dirty="0">
                    <a:solidFill>
                      <a:srgbClr val="000000"/>
                    </a:solidFill>
                    <a:latin typeface="Arial" panose="020B0604020202020204" pitchFamily="34" charset="0"/>
                  </a:rPr>
                  <a:t>High Bias &amp; Low Variance</a:t>
                </a:r>
              </a:p>
              <a:p>
                <a:pPr marL="171450" indent="-171450" algn="l">
                  <a:spcBef>
                    <a:spcPts val="600"/>
                  </a:spcBef>
                  <a:buFont typeface="Courier New" panose="02070309020205020404" pitchFamily="49" charset="0"/>
                  <a:buChar char="o"/>
                </a:pPr>
                <a:r>
                  <a:rPr lang="en-US" altLang="en-CA" sz="1200" dirty="0">
                    <a:solidFill>
                      <a:srgbClr val="000000"/>
                    </a:solidFill>
                    <a:latin typeface="Arial" panose="020B0604020202020204" pitchFamily="34" charset="0"/>
                  </a:rPr>
                  <a:t>Could use for linear or non-linear data set</a:t>
                </a:r>
              </a:p>
              <a:p>
                <a:pPr marL="171450" indent="-171450" algn="l">
                  <a:spcBef>
                    <a:spcPts val="600"/>
                  </a:spcBef>
                  <a:buFont typeface="Courier New" panose="02070309020205020404" pitchFamily="49" charset="0"/>
                  <a:buChar char="o"/>
                </a:pPr>
                <a:r>
                  <a:rPr lang="en-US" sz="1200" dirty="0">
                    <a:solidFill>
                      <a:srgbClr val="000000"/>
                    </a:solidFill>
                    <a:latin typeface="Arial" panose="020B0604020202020204" pitchFamily="34" charset="0"/>
                  </a:rPr>
                  <a:t>Kernel function</a:t>
                </a:r>
              </a:p>
              <a:p>
                <a:pPr marL="742950" lvl="1" indent="-285750" algn="l">
                  <a:spcBef>
                    <a:spcPts val="600"/>
                  </a:spcBef>
                  <a:buFont typeface="Arial" panose="020B0604020202020204" pitchFamily="34" charset="0"/>
                  <a:buChar char="•"/>
                </a:pPr>
                <a:r>
                  <a:rPr lang="en-US" sz="1200" dirty="0">
                    <a:solidFill>
                      <a:srgbClr val="000000"/>
                    </a:solidFill>
                    <a:latin typeface="Arial" panose="020B0604020202020204" pitchFamily="34" charset="0"/>
                  </a:rPr>
                  <a:t>simplifies the computational complexity</a:t>
                </a:r>
              </a:p>
            </p:txBody>
          </p:sp>
          <p:sp>
            <p:nvSpPr>
              <p:cNvPr id="7" name="TextBox 6"/>
              <p:cNvSpPr txBox="1"/>
              <p:nvPr/>
            </p:nvSpPr>
            <p:spPr>
              <a:xfrm>
                <a:off x="2972921" y="4283314"/>
                <a:ext cx="1888661" cy="217817"/>
              </a:xfrm>
              <a:prstGeom prst="rect">
                <a:avLst/>
              </a:prstGeom>
              <a:noFill/>
            </p:spPr>
            <p:txBody>
              <a:bodyPr wrap="square" rtlCol="0">
                <a:spAutoFit/>
              </a:bodyPr>
              <a:lstStyle/>
              <a:p>
                <a:pPr lvl="0" algn="l" defTabSz="914400"/>
                <a:r>
                  <a:rPr lang="en-US" altLang="ko-KR" sz="2000" b="1" dirty="0">
                    <a:solidFill>
                      <a:prstClr val="black">
                        <a:lumMod val="75000"/>
                        <a:lumOff val="25000"/>
                      </a:prstClr>
                    </a:solidFill>
                    <a:latin typeface="Arial" panose="020B0604020202020204"/>
                    <a:ea typeface="Arial Unicode MS"/>
                    <a:cs typeface="Arial" panose="020B0604020202020204" pitchFamily="34" charset="0"/>
                  </a:rPr>
                  <a:t>Why SVM?</a:t>
                </a:r>
              </a:p>
            </p:txBody>
          </p:sp>
        </p:grpSp>
      </p:grpSp>
      <p:sp>
        <p:nvSpPr>
          <p:cNvPr id="21" name="TextBox 11"/>
          <p:cNvSpPr txBox="1"/>
          <p:nvPr/>
        </p:nvSpPr>
        <p:spPr>
          <a:xfrm>
            <a:off x="900915" y="3906114"/>
            <a:ext cx="2932418" cy="400110"/>
          </a:xfrm>
          <a:prstGeom prst="rect">
            <a:avLst/>
          </a:prstGeom>
          <a:noFill/>
        </p:spPr>
        <p:txBody>
          <a:bodyPr wrap="square" rtlCol="0">
            <a:spAutoFit/>
          </a:bodyPr>
          <a:lstStyle/>
          <a:p>
            <a:pPr lvl="0" defTabSz="914400"/>
            <a:r>
              <a:rPr lang="en-US" altLang="ko-KR" sz="2000" b="1" dirty="0">
                <a:solidFill>
                  <a:prstClr val="black">
                    <a:lumMod val="75000"/>
                    <a:lumOff val="25000"/>
                  </a:prstClr>
                </a:solidFill>
                <a:latin typeface="Arial" panose="020B0604020202020204"/>
                <a:ea typeface="Arial Unicode MS"/>
                <a:cs typeface="Arial" panose="020B0604020202020204" pitchFamily="34" charset="0"/>
              </a:rPr>
              <a:t>Evaluation methods</a:t>
            </a:r>
            <a:endParaRPr lang="ko-KR" altLang="en-US" sz="2000" b="1" dirty="0">
              <a:solidFill>
                <a:prstClr val="black">
                  <a:lumMod val="75000"/>
                  <a:lumOff val="25000"/>
                </a:prstClr>
              </a:solidFill>
              <a:latin typeface="Arial" panose="020B0604020202020204"/>
              <a:ea typeface="Arial Unicode MS"/>
              <a:cs typeface="Arial" panose="020B0604020202020204" pitchFamily="34" charset="0"/>
            </a:endParaRPr>
          </a:p>
        </p:txBody>
      </p:sp>
      <p:sp>
        <p:nvSpPr>
          <p:cNvPr id="22" name="TextBox 12"/>
          <p:cNvSpPr txBox="1"/>
          <p:nvPr/>
        </p:nvSpPr>
        <p:spPr>
          <a:xfrm>
            <a:off x="21270" y="3780690"/>
            <a:ext cx="756972"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ko-KR" sz="4000" b="1" i="0" u="none" strike="noStrike" kern="1200" cap="none" spc="0" normalizeH="0" baseline="0" noProof="0" dirty="0">
                <a:ln>
                  <a:noFill/>
                </a:ln>
                <a:solidFill>
                  <a:srgbClr val="4CD6B0"/>
                </a:solidFill>
                <a:effectLst/>
                <a:uLnTx/>
                <a:uFillTx/>
                <a:latin typeface="Arial" panose="020B0604020202020204"/>
                <a:ea typeface="Arial Unicode MS"/>
                <a:cs typeface="Arial" panose="020B0604020202020204" pitchFamily="34" charset="0"/>
              </a:rPr>
              <a:t>02</a:t>
            </a:r>
            <a:endParaRPr kumimoji="0" lang="ko-KR" altLang="en-US" sz="4000" b="1" i="0" u="none" strike="noStrike" kern="1200" cap="none" spc="0" normalizeH="0" baseline="0" noProof="0" dirty="0">
              <a:ln>
                <a:noFill/>
              </a:ln>
              <a:solidFill>
                <a:srgbClr val="4CD6B0"/>
              </a:solidFill>
              <a:effectLst/>
              <a:uLnTx/>
              <a:uFillTx/>
              <a:latin typeface="Arial" panose="020B0604020202020204"/>
              <a:ea typeface="Arial Unicode MS"/>
              <a:cs typeface="Arial" panose="020B0604020202020204" pitchFamily="34" charset="0"/>
            </a:endParaRPr>
          </a:p>
        </p:txBody>
      </p:sp>
      <p:pic>
        <p:nvPicPr>
          <p:cNvPr id="2050" name="Picture 2" descr="Support Vector Machines Icons - Download Free Vector Icons | Noun Projec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39371" y="5721608"/>
            <a:ext cx="898312" cy="898312"/>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826264" y="4346212"/>
            <a:ext cx="5533364" cy="276999"/>
          </a:xfrm>
          <a:prstGeom prst="rect">
            <a:avLst/>
          </a:prstGeom>
          <a:noFill/>
        </p:spPr>
        <p:txBody>
          <a:bodyPr wrap="square" rtlCol="0">
            <a:spAutoFit/>
          </a:bodyPr>
          <a:lstStyle/>
          <a:p>
            <a:pPr marL="171450" lvl="0" indent="-171450" algn="l" defTabSz="914400">
              <a:spcBef>
                <a:spcPts val="600"/>
              </a:spcBef>
              <a:buFont typeface="Courier New" panose="02070309020205020404" pitchFamily="49" charset="0"/>
              <a:buChar char="o"/>
            </a:pPr>
            <a:r>
              <a:rPr lang="en-US" sz="1200" dirty="0">
                <a:solidFill>
                  <a:srgbClr val="000000"/>
                </a:solidFill>
                <a:latin typeface="Arial" panose="020B0604020202020204" pitchFamily="34" charset="0"/>
              </a:rPr>
              <a:t>All feature sets has the same result</a:t>
            </a:r>
          </a:p>
        </p:txBody>
      </p:sp>
      <p:graphicFrame>
        <p:nvGraphicFramePr>
          <p:cNvPr id="13" name="图表 7"/>
          <p:cNvGraphicFramePr/>
          <p:nvPr>
            <p:extLst>
              <p:ext uri="{D42A27DB-BD31-4B8C-83A1-F6EECF244321}">
                <p14:modId xmlns:p14="http://schemas.microsoft.com/office/powerpoint/2010/main" val="2147337729"/>
              </p:ext>
            </p:extLst>
          </p:nvPr>
        </p:nvGraphicFramePr>
        <p:xfrm>
          <a:off x="5688659" y="1171852"/>
          <a:ext cx="4502905" cy="522007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200549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 calcmode="lin" valueType="num">
                                      <p:cBhvr additive="base">
                                        <p:cTn id="17" dur="500"/>
                                        <p:tgtEl>
                                          <p:spTgt spid="13"/>
                                        </p:tgtEl>
                                        <p:attrNameLst>
                                          <p:attrName>ppt_y</p:attrName>
                                        </p:attrNameLst>
                                      </p:cBhvr>
                                      <p:tavLst>
                                        <p:tav tm="0">
                                          <p:val>
                                            <p:strVal val="#ppt_y+#ppt_h*1.125000"/>
                                          </p:val>
                                        </p:tav>
                                        <p:tav tm="100000">
                                          <p:val>
                                            <p:strVal val="#ppt_y"/>
                                          </p:val>
                                        </p:tav>
                                      </p:tavLst>
                                    </p:anim>
                                    <p:animEffect transition="in" filter="wipe(up)">
                                      <p:cBhvr>
                                        <p:cTn id="18" dur="500"/>
                                        <p:tgtEl>
                                          <p:spTgt spid="13"/>
                                        </p:tgtEl>
                                      </p:cBhvr>
                                    </p:animEffect>
                                  </p:childTnLst>
                                </p:cTn>
                              </p:par>
                              <p:par>
                                <p:cTn id="19" presetID="1" presetClass="entr" presetSubtype="0" fill="hold" nodeType="withEffect">
                                  <p:stCondLst>
                                    <p:cond delay="0"/>
                                  </p:stCondLst>
                                  <p:childTnLst>
                                    <p:set>
                                      <p:cBhvr>
                                        <p:cTn id="20" dur="1" fill="hold">
                                          <p:stCondLst>
                                            <p:cond delay="0"/>
                                          </p:stCondLst>
                                        </p:cTn>
                                        <p:tgtEl>
                                          <p:spTgt spid="20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P spid="1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p:cNvSpPr txBox="1"/>
          <p:nvPr/>
        </p:nvSpPr>
        <p:spPr>
          <a:xfrm>
            <a:off x="881677" y="3582656"/>
            <a:ext cx="3827083" cy="723275"/>
          </a:xfrm>
          <a:prstGeom prst="rect">
            <a:avLst/>
          </a:prstGeom>
          <a:noFill/>
        </p:spPr>
        <p:txBody>
          <a:bodyPr wrap="square" rtlCol="0">
            <a:spAutoFit/>
          </a:bodyPr>
          <a:lstStyle/>
          <a:p>
            <a:pPr marL="171450" lvl="0" indent="-171450" defTabSz="914400">
              <a:spcBef>
                <a:spcPts val="600"/>
              </a:spcBef>
              <a:buFont typeface="Courier New" panose="02070309020205020404" pitchFamily="49" charset="0"/>
              <a:buChar char="o"/>
            </a:pPr>
            <a:r>
              <a:rPr lang="en-US" altLang="en-CA" sz="1200" dirty="0">
                <a:solidFill>
                  <a:srgbClr val="000000"/>
                </a:solidFill>
                <a:latin typeface="Arial" panose="020B0604020202020204" pitchFamily="34" charset="0"/>
              </a:rPr>
              <a:t>Base + Cross-features and All features combined has the same highest performance </a:t>
            </a:r>
          </a:p>
          <a:p>
            <a:pPr marL="171450" lvl="0" indent="-171450" defTabSz="914400">
              <a:spcBef>
                <a:spcPts val="600"/>
              </a:spcBef>
              <a:buFont typeface="Courier New" panose="02070309020205020404" pitchFamily="49" charset="0"/>
              <a:buChar char="o"/>
            </a:pPr>
            <a:endParaRPr lang="en-US" sz="1200" dirty="0">
              <a:solidFill>
                <a:srgbClr val="000000"/>
              </a:solidFill>
              <a:latin typeface="Arial" panose="020B0604020202020204" pitchFamily="34" charset="0"/>
            </a:endParaRPr>
          </a:p>
        </p:txBody>
      </p:sp>
      <p:pic>
        <p:nvPicPr>
          <p:cNvPr id="1026" name="Picture 2" descr="Random Forest Icons - Download Free Vector Icons | Noun Projec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18350" y="5381797"/>
            <a:ext cx="1367135" cy="1367135"/>
          </a:xfrm>
          <a:prstGeom prst="rect">
            <a:avLst/>
          </a:prstGeom>
          <a:noFill/>
          <a:extLst>
            <a:ext uri="{909E8E84-426E-40DD-AFC4-6F175D3DCCD1}">
              <a14:hiddenFill xmlns:a14="http://schemas.microsoft.com/office/drawing/2010/main">
                <a:solidFill>
                  <a:srgbClr val="FFFFFF"/>
                </a:solidFill>
              </a14:hiddenFill>
            </a:ext>
          </a:extLst>
        </p:spPr>
      </p:pic>
      <p:sp>
        <p:nvSpPr>
          <p:cNvPr id="2" name="Text Placeholder 1"/>
          <p:cNvSpPr>
            <a:spLocks noGrp="1"/>
          </p:cNvSpPr>
          <p:nvPr>
            <p:ph type="body" sz="quarter" idx="10"/>
          </p:nvPr>
        </p:nvSpPr>
        <p:spPr>
          <a:xfrm>
            <a:off x="1123461" y="348364"/>
            <a:ext cx="9945078" cy="707887"/>
          </a:xfrm>
        </p:spPr>
        <p:txBody>
          <a:bodyPr>
            <a:noAutofit/>
          </a:bodyPr>
          <a:lstStyle/>
          <a:p>
            <a:r>
              <a:rPr lang="en-US" sz="5300" dirty="0"/>
              <a:t>Random Forest</a:t>
            </a:r>
          </a:p>
        </p:txBody>
      </p:sp>
      <p:grpSp>
        <p:nvGrpSpPr>
          <p:cNvPr id="3" name="Group 2"/>
          <p:cNvGrpSpPr/>
          <p:nvPr/>
        </p:nvGrpSpPr>
        <p:grpSpPr>
          <a:xfrm>
            <a:off x="52817" y="1379417"/>
            <a:ext cx="6421432" cy="1399004"/>
            <a:chOff x="5529030" y="860119"/>
            <a:chExt cx="4361849" cy="1399004"/>
          </a:xfrm>
        </p:grpSpPr>
        <p:sp>
          <p:nvSpPr>
            <p:cNvPr id="4" name="TextBox 3"/>
            <p:cNvSpPr txBox="1"/>
            <p:nvPr/>
          </p:nvSpPr>
          <p:spPr>
            <a:xfrm>
              <a:off x="5529030" y="978636"/>
              <a:ext cx="514184"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ko-KR" sz="4000" b="1" i="0" u="none" strike="noStrike" kern="1200" cap="none" spc="0" normalizeH="0" baseline="0" noProof="0" dirty="0">
                  <a:ln>
                    <a:noFill/>
                  </a:ln>
                  <a:solidFill>
                    <a:srgbClr val="5EBEE4"/>
                  </a:solidFill>
                  <a:effectLst/>
                  <a:uLnTx/>
                  <a:uFillTx/>
                  <a:latin typeface="Arial" panose="020B0604020202020204"/>
                  <a:ea typeface="Arial Unicode MS"/>
                  <a:cs typeface="Arial" panose="020B0604020202020204" pitchFamily="34" charset="0"/>
                </a:rPr>
                <a:t>01</a:t>
              </a:r>
              <a:endParaRPr kumimoji="0" lang="ko-KR" altLang="en-US" sz="4000" b="1" i="0" u="none" strike="noStrike" kern="1200" cap="none" spc="0" normalizeH="0" baseline="0" noProof="0" dirty="0">
                <a:ln>
                  <a:noFill/>
                </a:ln>
                <a:solidFill>
                  <a:srgbClr val="5EBEE4"/>
                </a:solidFill>
                <a:effectLst/>
                <a:uLnTx/>
                <a:uFillTx/>
                <a:latin typeface="Arial" panose="020B0604020202020204"/>
                <a:ea typeface="Arial Unicode MS"/>
                <a:cs typeface="Arial" panose="020B0604020202020204" pitchFamily="34" charset="0"/>
              </a:endParaRPr>
            </a:p>
          </p:txBody>
        </p:sp>
        <p:grpSp>
          <p:nvGrpSpPr>
            <p:cNvPr id="5" name="Group 13"/>
            <p:cNvGrpSpPr/>
            <p:nvPr/>
          </p:nvGrpSpPr>
          <p:grpSpPr>
            <a:xfrm>
              <a:off x="6098999" y="860119"/>
              <a:ext cx="3791880" cy="1399004"/>
              <a:chOff x="2953563" y="4283314"/>
              <a:chExt cx="1985949" cy="1399004"/>
            </a:xfrm>
          </p:grpSpPr>
          <p:sp>
            <p:nvSpPr>
              <p:cNvPr id="6" name="TextBox 5"/>
              <p:cNvSpPr txBox="1"/>
              <p:nvPr/>
            </p:nvSpPr>
            <p:spPr>
              <a:xfrm>
                <a:off x="2954378" y="4621868"/>
                <a:ext cx="1985134" cy="1060450"/>
              </a:xfrm>
              <a:prstGeom prst="rect">
                <a:avLst/>
              </a:prstGeom>
              <a:noFill/>
            </p:spPr>
            <p:txBody>
              <a:bodyPr wrap="square" rtlCol="0">
                <a:spAutoFit/>
              </a:bodyPr>
              <a:lstStyle/>
              <a:p>
                <a:pPr marL="171450" lvl="0" indent="-171450" defTabSz="914400">
                  <a:spcBef>
                    <a:spcPts val="600"/>
                  </a:spcBef>
                  <a:buFont typeface="Courier New" panose="02070309020205020404" pitchFamily="49" charset="0"/>
                  <a:buChar char="o"/>
                </a:pPr>
                <a:r>
                  <a:rPr lang="en-US" altLang="en-CA" sz="1200" dirty="0">
                    <a:solidFill>
                      <a:srgbClr val="000000"/>
                    </a:solidFill>
                    <a:latin typeface="Arial" panose="020B0604020202020204" pitchFamily="34" charset="0"/>
                  </a:rPr>
                  <a:t>No any assumptions for data</a:t>
                </a:r>
              </a:p>
              <a:p>
                <a:pPr marL="171450" indent="-171450">
                  <a:spcBef>
                    <a:spcPts val="600"/>
                  </a:spcBef>
                  <a:buFont typeface="Courier New" panose="02070309020205020404" pitchFamily="49" charset="0"/>
                  <a:buChar char="o"/>
                </a:pPr>
                <a:r>
                  <a:rPr lang="en-US" altLang="en-CA" sz="1200" dirty="0">
                    <a:solidFill>
                      <a:srgbClr val="000000"/>
                    </a:solidFill>
                    <a:latin typeface="Arial" panose="020B0604020202020204" pitchFamily="34" charset="0"/>
                  </a:rPr>
                  <a:t>No many parameters tuning works</a:t>
                </a:r>
              </a:p>
              <a:p>
                <a:pPr marL="171450" indent="-171450">
                  <a:spcBef>
                    <a:spcPts val="600"/>
                  </a:spcBef>
                  <a:buFont typeface="Courier New" panose="02070309020205020404" pitchFamily="49" charset="0"/>
                  <a:buChar char="o"/>
                </a:pPr>
                <a:r>
                  <a:rPr lang="en-US" sz="1200" dirty="0">
                    <a:solidFill>
                      <a:srgbClr val="000000"/>
                    </a:solidFill>
                    <a:latin typeface="Arial" panose="020B0604020202020204" pitchFamily="34" charset="0"/>
                  </a:rPr>
                  <a:t>Features importance</a:t>
                </a:r>
              </a:p>
              <a:p>
                <a:pPr marL="628650" lvl="1" indent="-171450">
                  <a:spcBef>
                    <a:spcPts val="600"/>
                  </a:spcBef>
                  <a:buFont typeface="Courier New" panose="02070309020205020404" pitchFamily="49" charset="0"/>
                  <a:buChar char="o"/>
                </a:pPr>
                <a:r>
                  <a:rPr lang="en-US" sz="1200" dirty="0">
                    <a:solidFill>
                      <a:srgbClr val="000000"/>
                    </a:solidFill>
                    <a:latin typeface="Arial" panose="020B0604020202020204" pitchFamily="34" charset="0"/>
                  </a:rPr>
                  <a:t>Data analysis</a:t>
                </a:r>
              </a:p>
            </p:txBody>
          </p:sp>
          <p:sp>
            <p:nvSpPr>
              <p:cNvPr id="7" name="TextBox 6"/>
              <p:cNvSpPr txBox="1"/>
              <p:nvPr/>
            </p:nvSpPr>
            <p:spPr>
              <a:xfrm>
                <a:off x="2953563" y="4283314"/>
                <a:ext cx="1888661" cy="337185"/>
              </a:xfrm>
              <a:prstGeom prst="rect">
                <a:avLst/>
              </a:prstGeom>
              <a:noFill/>
            </p:spPr>
            <p:txBody>
              <a:bodyPr wrap="square" rtlCol="0">
                <a:spAutoFit/>
              </a:bodyPr>
              <a:lstStyle/>
              <a:p>
                <a:pPr lvl="0" defTabSz="914400"/>
                <a:r>
                  <a:rPr lang="en-US" altLang="ko-KR" sz="1600" b="1" dirty="0">
                    <a:solidFill>
                      <a:prstClr val="black">
                        <a:lumMod val="75000"/>
                        <a:lumOff val="25000"/>
                      </a:prstClr>
                    </a:solidFill>
                    <a:latin typeface="Arial" panose="020B0604020202020204"/>
                    <a:ea typeface="Arial Unicode MS"/>
                    <a:cs typeface="Arial" panose="020B0604020202020204" pitchFamily="34" charset="0"/>
                  </a:rPr>
                  <a:t>Why Random Forest?</a:t>
                </a:r>
                <a:endParaRPr lang="ko-KR" altLang="en-US" sz="1600" b="1" dirty="0">
                  <a:solidFill>
                    <a:prstClr val="black">
                      <a:lumMod val="75000"/>
                      <a:lumOff val="25000"/>
                    </a:prstClr>
                  </a:solidFill>
                  <a:latin typeface="Arial" panose="020B0604020202020204"/>
                  <a:ea typeface="Arial Unicode MS"/>
                  <a:cs typeface="Arial" panose="020B0604020202020204" pitchFamily="34" charset="0"/>
                </a:endParaRPr>
              </a:p>
            </p:txBody>
          </p:sp>
        </p:grpSp>
      </p:grpSp>
      <p:sp>
        <p:nvSpPr>
          <p:cNvPr id="12" name="TextBox 11"/>
          <p:cNvSpPr txBox="1"/>
          <p:nvPr/>
        </p:nvSpPr>
        <p:spPr>
          <a:xfrm>
            <a:off x="851591" y="3244102"/>
            <a:ext cx="4706549" cy="338554"/>
          </a:xfrm>
          <a:prstGeom prst="rect">
            <a:avLst/>
          </a:prstGeom>
          <a:noFill/>
        </p:spPr>
        <p:txBody>
          <a:bodyPr wrap="square" rtlCol="0">
            <a:spAutoFit/>
          </a:bodyPr>
          <a:lstStyle/>
          <a:p>
            <a:pPr lvl="0" defTabSz="914400"/>
            <a:r>
              <a:rPr lang="en-US" altLang="ko-KR" sz="1600" b="1" dirty="0">
                <a:solidFill>
                  <a:prstClr val="black">
                    <a:lumMod val="75000"/>
                    <a:lumOff val="25000"/>
                  </a:prstClr>
                </a:solidFill>
                <a:latin typeface="Arial" panose="020B0604020202020204"/>
                <a:ea typeface="Arial Unicode MS"/>
                <a:cs typeface="Arial" panose="020B0604020202020204" pitchFamily="34" charset="0"/>
              </a:rPr>
              <a:t>Evaluation method</a:t>
            </a:r>
            <a:endParaRPr lang="ko-KR" altLang="en-US" sz="1600" b="1" dirty="0">
              <a:solidFill>
                <a:prstClr val="black">
                  <a:lumMod val="75000"/>
                  <a:lumOff val="25000"/>
                </a:prstClr>
              </a:solidFill>
              <a:latin typeface="Arial" panose="020B0604020202020204"/>
              <a:ea typeface="Arial Unicode MS"/>
              <a:cs typeface="Arial" panose="020B0604020202020204" pitchFamily="34" charset="0"/>
            </a:endParaRPr>
          </a:p>
        </p:txBody>
      </p:sp>
      <p:sp>
        <p:nvSpPr>
          <p:cNvPr id="13" name="TextBox 12"/>
          <p:cNvSpPr txBox="1"/>
          <p:nvPr/>
        </p:nvSpPr>
        <p:spPr>
          <a:xfrm>
            <a:off x="52817" y="3075057"/>
            <a:ext cx="756972"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ko-KR" sz="4000" b="1" i="0" u="none" strike="noStrike" kern="1200" cap="none" spc="0" normalizeH="0" baseline="0" noProof="0" dirty="0">
                <a:ln>
                  <a:noFill/>
                </a:ln>
                <a:solidFill>
                  <a:srgbClr val="4CD6B0"/>
                </a:solidFill>
                <a:effectLst/>
                <a:uLnTx/>
                <a:uFillTx/>
                <a:latin typeface="Arial" panose="020B0604020202020204"/>
                <a:ea typeface="Arial Unicode MS"/>
                <a:cs typeface="Arial" panose="020B0604020202020204" pitchFamily="34" charset="0"/>
              </a:rPr>
              <a:t>02</a:t>
            </a:r>
            <a:endParaRPr kumimoji="0" lang="ko-KR" altLang="en-US" sz="4000" b="1" i="0" u="none" strike="noStrike" kern="1200" cap="none" spc="0" normalizeH="0" baseline="0" noProof="0" dirty="0">
              <a:ln>
                <a:noFill/>
              </a:ln>
              <a:solidFill>
                <a:srgbClr val="4CD6B0"/>
              </a:solidFill>
              <a:effectLst/>
              <a:uLnTx/>
              <a:uFillTx/>
              <a:latin typeface="Arial" panose="020B0604020202020204"/>
              <a:ea typeface="Arial Unicode MS"/>
              <a:cs typeface="Arial" panose="020B0604020202020204" pitchFamily="34" charset="0"/>
            </a:endParaRPr>
          </a:p>
        </p:txBody>
      </p:sp>
      <p:sp>
        <p:nvSpPr>
          <p:cNvPr id="18" name="TextBox 17"/>
          <p:cNvSpPr txBox="1"/>
          <p:nvPr/>
        </p:nvSpPr>
        <p:spPr>
          <a:xfrm>
            <a:off x="881678" y="4510831"/>
            <a:ext cx="5308600" cy="338455"/>
          </a:xfrm>
          <a:prstGeom prst="rect">
            <a:avLst/>
          </a:prstGeom>
          <a:noFill/>
        </p:spPr>
        <p:txBody>
          <a:bodyPr wrap="square" rtlCol="0">
            <a:spAutoFit/>
          </a:bodyPr>
          <a:lstStyle/>
          <a:p>
            <a:pPr lvl="0" defTabSz="914400"/>
            <a:r>
              <a:rPr lang="en-US" altLang="ko-KR" sz="1600" b="1" dirty="0">
                <a:solidFill>
                  <a:prstClr val="black">
                    <a:lumMod val="75000"/>
                    <a:lumOff val="25000"/>
                  </a:prstClr>
                </a:solidFill>
                <a:latin typeface="Arial" panose="020B0604020202020204"/>
                <a:ea typeface="Arial Unicode MS"/>
                <a:cs typeface="Arial" panose="020B0604020202020204" pitchFamily="34" charset="0"/>
              </a:rPr>
              <a:t>Feature importance</a:t>
            </a:r>
            <a:endParaRPr lang="ko-KR" altLang="en-US" sz="1600" b="1" dirty="0">
              <a:solidFill>
                <a:prstClr val="black">
                  <a:lumMod val="75000"/>
                  <a:lumOff val="25000"/>
                </a:prstClr>
              </a:solidFill>
              <a:latin typeface="Arial" panose="020B0604020202020204"/>
              <a:ea typeface="Arial Unicode MS"/>
              <a:cs typeface="Arial" panose="020B0604020202020204" pitchFamily="34" charset="0"/>
            </a:endParaRPr>
          </a:p>
        </p:txBody>
      </p:sp>
      <p:sp>
        <p:nvSpPr>
          <p:cNvPr id="20" name="TextBox 19"/>
          <p:cNvSpPr txBox="1"/>
          <p:nvPr/>
        </p:nvSpPr>
        <p:spPr>
          <a:xfrm>
            <a:off x="52817" y="4335342"/>
            <a:ext cx="756972"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ko-KR" sz="4000" b="1" i="0" u="none" strike="noStrike" kern="1200" cap="none" spc="0" normalizeH="0" baseline="0" noProof="0" dirty="0">
                <a:ln>
                  <a:noFill/>
                </a:ln>
                <a:solidFill>
                  <a:srgbClr val="98DC56"/>
                </a:solidFill>
                <a:effectLst/>
                <a:uLnTx/>
                <a:uFillTx/>
                <a:latin typeface="Arial" panose="020B0604020202020204"/>
                <a:ea typeface="Arial Unicode MS"/>
                <a:cs typeface="Arial" panose="020B0604020202020204" pitchFamily="34" charset="0"/>
              </a:rPr>
              <a:t>03</a:t>
            </a:r>
            <a:endParaRPr kumimoji="0" lang="ko-KR" altLang="en-US" sz="4000" b="1" i="0" u="none" strike="noStrike" kern="1200" cap="none" spc="0" normalizeH="0" baseline="0" noProof="0" dirty="0">
              <a:ln>
                <a:noFill/>
              </a:ln>
              <a:solidFill>
                <a:srgbClr val="98DC56"/>
              </a:solidFill>
              <a:effectLst/>
              <a:uLnTx/>
              <a:uFillTx/>
              <a:latin typeface="Arial" panose="020B0604020202020204"/>
              <a:ea typeface="Arial Unicode MS"/>
              <a:cs typeface="Arial" panose="020B0604020202020204" pitchFamily="34" charset="0"/>
            </a:endParaRPr>
          </a:p>
        </p:txBody>
      </p:sp>
      <p:grpSp>
        <p:nvGrpSpPr>
          <p:cNvPr id="15" name="组合 14"/>
          <p:cNvGrpSpPr/>
          <p:nvPr/>
        </p:nvGrpSpPr>
        <p:grpSpPr>
          <a:xfrm>
            <a:off x="-4159" y="1099452"/>
            <a:ext cx="4786598" cy="4627374"/>
            <a:chOff x="1942" y="1434"/>
            <a:chExt cx="7153" cy="7002"/>
          </a:xfrm>
        </p:grpSpPr>
        <p:pic>
          <p:nvPicPr>
            <p:cNvPr id="19" name="图片 18" descr="Figure_1"/>
            <p:cNvPicPr>
              <a:picLocks noChangeAspect="1"/>
            </p:cNvPicPr>
            <p:nvPr/>
          </p:nvPicPr>
          <p:blipFill>
            <a:blip r:embed="rId4"/>
            <a:srcRect l="23459" t="14" r="-1074" b="-1317"/>
            <a:stretch>
              <a:fillRect/>
            </a:stretch>
          </p:blipFill>
          <p:spPr>
            <a:xfrm>
              <a:off x="1942" y="1434"/>
              <a:ext cx="7153" cy="7002"/>
            </a:xfrm>
            <a:prstGeom prst="rect">
              <a:avLst/>
            </a:prstGeom>
          </p:spPr>
        </p:pic>
        <p:sp>
          <p:nvSpPr>
            <p:cNvPr id="21" name="圆角矩形 20"/>
            <p:cNvSpPr/>
            <p:nvPr/>
          </p:nvSpPr>
          <p:spPr>
            <a:xfrm>
              <a:off x="3795" y="2407"/>
              <a:ext cx="4373" cy="377"/>
            </a:xfrm>
            <a:prstGeom prst="roundRect">
              <a:avLst/>
            </a:prstGeom>
            <a:noFill/>
            <a:ln w="63500" cmpd="sng">
              <a:solidFill>
                <a:srgbClr val="FF0000"/>
              </a:solidFill>
              <a:prstDash val="dash"/>
            </a:ln>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grpSp>
      <p:graphicFrame>
        <p:nvGraphicFramePr>
          <p:cNvPr id="22" name="图表 8"/>
          <p:cNvGraphicFramePr/>
          <p:nvPr>
            <p:extLst>
              <p:ext uri="{D42A27DB-BD31-4B8C-83A1-F6EECF244321}">
                <p14:modId xmlns:p14="http://schemas.microsoft.com/office/powerpoint/2010/main" val="3401678769"/>
              </p:ext>
            </p:extLst>
          </p:nvPr>
        </p:nvGraphicFramePr>
        <p:xfrm>
          <a:off x="4824597" y="1268968"/>
          <a:ext cx="5023485" cy="4457857"/>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2297943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2" presetClass="entr" presetSubtype="4" fill="hold" nodeType="clickEffect">
                                  <p:stCondLst>
                                    <p:cond delay="0"/>
                                  </p:stCondLst>
                                  <p:childTnLst>
                                    <p:set>
                                      <p:cBhvr>
                                        <p:cTn id="10" dur="1" fill="hold">
                                          <p:stCondLst>
                                            <p:cond delay="0"/>
                                          </p:stCondLst>
                                        </p:cTn>
                                        <p:tgtEl>
                                          <p:spTgt spid="22"/>
                                        </p:tgtEl>
                                        <p:attrNameLst>
                                          <p:attrName>style.visibility</p:attrName>
                                        </p:attrNameLst>
                                      </p:cBhvr>
                                      <p:to>
                                        <p:strVal val="visible"/>
                                      </p:to>
                                    </p:set>
                                    <p:anim calcmode="lin" valueType="num">
                                      <p:cBhvr additive="base">
                                        <p:cTn id="11" dur="500"/>
                                        <p:tgtEl>
                                          <p:spTgt spid="22"/>
                                        </p:tgtEl>
                                        <p:attrNameLst>
                                          <p:attrName>ppt_y</p:attrName>
                                        </p:attrNameLst>
                                      </p:cBhvr>
                                      <p:tavLst>
                                        <p:tav tm="0">
                                          <p:val>
                                            <p:strVal val="#ppt_y+#ppt_h*1.125000"/>
                                          </p:val>
                                        </p:tav>
                                        <p:tav tm="100000">
                                          <p:val>
                                            <p:strVal val="#ppt_y"/>
                                          </p:val>
                                        </p:tav>
                                      </p:tavLst>
                                    </p:anim>
                                    <p:animEffect transition="in" filter="wipe(up)">
                                      <p:cBhvr>
                                        <p:cTn id="12" dur="500"/>
                                        <p:tgtEl>
                                          <p:spTgt spid="22"/>
                                        </p:tgtEl>
                                      </p:cBhvr>
                                    </p:animEffec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1" nodeType="click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grpId="1"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500" fill="hold"/>
                                        <p:tgtEl>
                                          <p:spTgt spid="15"/>
                                        </p:tgtEl>
                                        <p:attrNameLst>
                                          <p:attrName>ppt_x</p:attrName>
                                        </p:attrNameLst>
                                      </p:cBhvr>
                                      <p:tavLst>
                                        <p:tav tm="0">
                                          <p:val>
                                            <p:strVal val="#ppt_x"/>
                                          </p:val>
                                        </p:tav>
                                        <p:tav tm="100000">
                                          <p:val>
                                            <p:strVal val="#ppt_x"/>
                                          </p:val>
                                        </p:tav>
                                      </p:tavLst>
                                    </p:anim>
                                    <p:anim calcmode="lin" valueType="num">
                                      <p:cBhvr additive="base">
                                        <p:cTn id="2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2" grpId="0"/>
      <p:bldP spid="13" grpId="0"/>
      <p:bldP spid="18" grpId="0"/>
      <p:bldP spid="18" grpId="1"/>
      <p:bldP spid="20" grpId="0"/>
      <p:bldP spid="20" grpId="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descr="Diagram&#10;&#10;Description automatically generated">
            <a:extLst>
              <a:ext uri="{FF2B5EF4-FFF2-40B4-BE49-F238E27FC236}">
                <a16:creationId xmlns:a16="http://schemas.microsoft.com/office/drawing/2014/main" id="{FB5E063A-1491-8A44-9B9C-69338FCBE3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28269" y="1363252"/>
            <a:ext cx="2689551" cy="2052414"/>
          </a:xfrm>
          <a:prstGeom prst="rect">
            <a:avLst/>
          </a:prstGeom>
        </p:spPr>
      </p:pic>
      <p:sp>
        <p:nvSpPr>
          <p:cNvPr id="2" name="Text Placeholder 1">
            <a:extLst>
              <a:ext uri="{FF2B5EF4-FFF2-40B4-BE49-F238E27FC236}">
                <a16:creationId xmlns:a16="http://schemas.microsoft.com/office/drawing/2014/main" id="{DB93B233-7F82-F448-A57C-2D5BAF6640B9}"/>
              </a:ext>
            </a:extLst>
          </p:cNvPr>
          <p:cNvSpPr>
            <a:spLocks noGrp="1"/>
          </p:cNvSpPr>
          <p:nvPr>
            <p:ph type="body" sz="quarter" idx="10"/>
          </p:nvPr>
        </p:nvSpPr>
        <p:spPr>
          <a:xfrm>
            <a:off x="1123461" y="348364"/>
            <a:ext cx="9945078" cy="707887"/>
          </a:xfrm>
        </p:spPr>
        <p:txBody>
          <a:bodyPr/>
          <a:lstStyle/>
          <a:p>
            <a:r>
              <a:rPr lang="en-US" dirty="0"/>
              <a:t>Deep Neural Network</a:t>
            </a:r>
          </a:p>
        </p:txBody>
      </p:sp>
      <p:grpSp>
        <p:nvGrpSpPr>
          <p:cNvPr id="3" name="Group 2">
            <a:extLst>
              <a:ext uri="{FF2B5EF4-FFF2-40B4-BE49-F238E27FC236}">
                <a16:creationId xmlns:a16="http://schemas.microsoft.com/office/drawing/2014/main" id="{A281A8EE-FF2E-024E-BC37-E489F77B8737}"/>
              </a:ext>
            </a:extLst>
          </p:cNvPr>
          <p:cNvGrpSpPr/>
          <p:nvPr/>
        </p:nvGrpSpPr>
        <p:grpSpPr>
          <a:xfrm>
            <a:off x="6842" y="1487139"/>
            <a:ext cx="7822967" cy="707886"/>
            <a:chOff x="5529030" y="967841"/>
            <a:chExt cx="5313862" cy="707886"/>
          </a:xfrm>
        </p:grpSpPr>
        <p:sp>
          <p:nvSpPr>
            <p:cNvPr id="4" name="TextBox 3">
              <a:extLst>
                <a:ext uri="{FF2B5EF4-FFF2-40B4-BE49-F238E27FC236}">
                  <a16:creationId xmlns:a16="http://schemas.microsoft.com/office/drawing/2014/main" id="{8E655C98-24CF-6543-853B-3BF3CFEBD17E}"/>
                </a:ext>
              </a:extLst>
            </p:cNvPr>
            <p:cNvSpPr txBox="1"/>
            <p:nvPr/>
          </p:nvSpPr>
          <p:spPr>
            <a:xfrm>
              <a:off x="5529030" y="967841"/>
              <a:ext cx="514184" cy="707886"/>
            </a:xfrm>
            <a:prstGeom prst="rect">
              <a:avLst/>
            </a:prstGeom>
            <a:noFill/>
          </p:spPr>
          <p:txBody>
            <a:bodyPr wrap="square" rtlCol="0">
              <a:spAutoFit/>
            </a:bodyPr>
            <a:lstStyle/>
            <a:p>
              <a:pPr marL="0" marR="0" lvl="0" indent="0" algn="ctr" defTabSz="914286" rtl="0" eaLnBrk="1" fontAlgn="auto" latinLnBrk="0" hangingPunct="1">
                <a:lnSpc>
                  <a:spcPct val="100000"/>
                </a:lnSpc>
                <a:spcBef>
                  <a:spcPts val="0"/>
                </a:spcBef>
                <a:spcAft>
                  <a:spcPts val="0"/>
                </a:spcAft>
                <a:buClrTx/>
                <a:buSzTx/>
                <a:buFontTx/>
                <a:buNone/>
                <a:tabLst/>
                <a:defRPr/>
              </a:pPr>
              <a:r>
                <a:rPr kumimoji="0" lang="en-US" altLang="ko-KR" sz="4000" b="1" i="0" u="none" strike="noStrike" kern="1200" cap="none" spc="0" normalizeH="0" baseline="0" noProof="0" dirty="0">
                  <a:ln>
                    <a:noFill/>
                  </a:ln>
                  <a:solidFill>
                    <a:srgbClr val="5EBEE4"/>
                  </a:solidFill>
                  <a:effectLst/>
                  <a:uLnTx/>
                  <a:uFillTx/>
                  <a:latin typeface="Arial"/>
                  <a:ea typeface="Arial Unicode MS"/>
                  <a:cs typeface="Arial" pitchFamily="34" charset="0"/>
                </a:rPr>
                <a:t>01</a:t>
              </a:r>
              <a:endParaRPr kumimoji="0" lang="ko-KR" altLang="en-US" sz="4000" b="1" i="0" u="none" strike="noStrike" kern="1200" cap="none" spc="0" normalizeH="0" baseline="0" noProof="0" dirty="0">
                <a:ln>
                  <a:noFill/>
                </a:ln>
                <a:solidFill>
                  <a:srgbClr val="5EBEE4"/>
                </a:solidFill>
                <a:effectLst/>
                <a:uLnTx/>
                <a:uFillTx/>
                <a:latin typeface="Arial"/>
                <a:ea typeface="Arial Unicode MS"/>
                <a:cs typeface="Arial" pitchFamily="34" charset="0"/>
              </a:endParaRPr>
            </a:p>
          </p:txBody>
        </p:sp>
        <p:grpSp>
          <p:nvGrpSpPr>
            <p:cNvPr id="5" name="Group 13">
              <a:extLst>
                <a:ext uri="{FF2B5EF4-FFF2-40B4-BE49-F238E27FC236}">
                  <a16:creationId xmlns:a16="http://schemas.microsoft.com/office/drawing/2014/main" id="{35222AE8-C615-4845-81E1-7DADFA685637}"/>
                </a:ext>
              </a:extLst>
            </p:cNvPr>
            <p:cNvGrpSpPr/>
            <p:nvPr/>
          </p:nvGrpSpPr>
          <p:grpSpPr>
            <a:xfrm>
              <a:off x="6115963" y="1024241"/>
              <a:ext cx="4726929" cy="615553"/>
              <a:chOff x="2962450" y="4447436"/>
              <a:chExt cx="2475669" cy="615553"/>
            </a:xfrm>
          </p:grpSpPr>
          <p:sp>
            <p:nvSpPr>
              <p:cNvPr id="6" name="TextBox 5">
                <a:extLst>
                  <a:ext uri="{FF2B5EF4-FFF2-40B4-BE49-F238E27FC236}">
                    <a16:creationId xmlns:a16="http://schemas.microsoft.com/office/drawing/2014/main" id="{EEE398A0-935F-F94D-97E8-9804ED668CAD}"/>
                  </a:ext>
                </a:extLst>
              </p:cNvPr>
              <p:cNvSpPr txBox="1"/>
              <p:nvPr/>
            </p:nvSpPr>
            <p:spPr>
              <a:xfrm>
                <a:off x="2962450" y="4785990"/>
                <a:ext cx="2475669" cy="276999"/>
              </a:xfrm>
              <a:prstGeom prst="rect">
                <a:avLst/>
              </a:prstGeom>
              <a:noFill/>
            </p:spPr>
            <p:txBody>
              <a:bodyPr wrap="square" rtlCol="0">
                <a:spAutoFit/>
              </a:bodyPr>
              <a:lstStyle/>
              <a:p>
                <a:pPr marL="171450" indent="-171450">
                  <a:buFont typeface="Courier New" panose="02070309020205020404" pitchFamily="49" charset="0"/>
                  <a:buChar char="o"/>
                </a:pPr>
                <a:r>
                  <a:rPr lang="en-CA" sz="1200" dirty="0">
                    <a:solidFill>
                      <a:srgbClr val="000000"/>
                    </a:solidFill>
                    <a:latin typeface="Arial" panose="020B0604020202020204" pitchFamily="34" charset="0"/>
                  </a:rPr>
                  <a:t>Examine non-linearity in the features.</a:t>
                </a:r>
                <a:endParaRPr lang="en-US" sz="1200" dirty="0">
                  <a:solidFill>
                    <a:srgbClr val="000000"/>
                  </a:solidFill>
                  <a:latin typeface="Arial" panose="020B0604020202020204" pitchFamily="34" charset="0"/>
                </a:endParaRPr>
              </a:p>
            </p:txBody>
          </p:sp>
          <p:sp>
            <p:nvSpPr>
              <p:cNvPr id="7" name="TextBox 6">
                <a:extLst>
                  <a:ext uri="{FF2B5EF4-FFF2-40B4-BE49-F238E27FC236}">
                    <a16:creationId xmlns:a16="http://schemas.microsoft.com/office/drawing/2014/main" id="{1FA341CF-CEA3-7E4B-95BC-AB407A7FAC6B}"/>
                  </a:ext>
                </a:extLst>
              </p:cNvPr>
              <p:cNvSpPr txBox="1"/>
              <p:nvPr/>
            </p:nvSpPr>
            <p:spPr>
              <a:xfrm>
                <a:off x="2970547" y="4447436"/>
                <a:ext cx="1888661" cy="338554"/>
              </a:xfrm>
              <a:prstGeom prst="rect">
                <a:avLst/>
              </a:prstGeom>
              <a:noFill/>
            </p:spPr>
            <p:txBody>
              <a:bodyPr wrap="square" rtlCol="0">
                <a:spAutoFit/>
              </a:bodyPr>
              <a:lstStyle/>
              <a:p>
                <a:pPr lvl="0" defTabSz="914286"/>
                <a:r>
                  <a:rPr lang="en-US" altLang="ko-KR" sz="1600" b="1" dirty="0">
                    <a:solidFill>
                      <a:prstClr val="black">
                        <a:lumMod val="75000"/>
                        <a:lumOff val="25000"/>
                      </a:prstClr>
                    </a:solidFill>
                    <a:latin typeface="Arial"/>
                    <a:ea typeface="Arial Unicode MS"/>
                    <a:cs typeface="Arial" pitchFamily="34" charset="0"/>
                  </a:rPr>
                  <a:t>Why?</a:t>
                </a:r>
                <a:endParaRPr lang="ko-KR" altLang="en-US" sz="1600" b="1" dirty="0">
                  <a:solidFill>
                    <a:prstClr val="black">
                      <a:lumMod val="75000"/>
                      <a:lumOff val="25000"/>
                    </a:prstClr>
                  </a:solidFill>
                  <a:latin typeface="Arial"/>
                  <a:ea typeface="Arial Unicode MS"/>
                  <a:cs typeface="Arial" pitchFamily="34" charset="0"/>
                </a:endParaRPr>
              </a:p>
            </p:txBody>
          </p:sp>
        </p:grpSp>
      </p:grpSp>
      <p:grpSp>
        <p:nvGrpSpPr>
          <p:cNvPr id="24" name="Group 23">
            <a:extLst>
              <a:ext uri="{FF2B5EF4-FFF2-40B4-BE49-F238E27FC236}">
                <a16:creationId xmlns:a16="http://schemas.microsoft.com/office/drawing/2014/main" id="{65443F88-BF7D-DE46-8213-C2094FA93BB0}"/>
              </a:ext>
            </a:extLst>
          </p:cNvPr>
          <p:cNvGrpSpPr/>
          <p:nvPr/>
        </p:nvGrpSpPr>
        <p:grpSpPr>
          <a:xfrm>
            <a:off x="6842" y="4208831"/>
            <a:ext cx="5052577" cy="707886"/>
            <a:chOff x="502242" y="4535401"/>
            <a:chExt cx="5052577" cy="707886"/>
          </a:xfrm>
        </p:grpSpPr>
        <p:sp>
          <p:nvSpPr>
            <p:cNvPr id="12" name="TextBox 11">
              <a:extLst>
                <a:ext uri="{FF2B5EF4-FFF2-40B4-BE49-F238E27FC236}">
                  <a16:creationId xmlns:a16="http://schemas.microsoft.com/office/drawing/2014/main" id="{F7EC9BAC-92C5-C34E-91F1-DDD5CE03E7CF}"/>
                </a:ext>
              </a:extLst>
            </p:cNvPr>
            <p:cNvSpPr txBox="1"/>
            <p:nvPr/>
          </p:nvSpPr>
          <p:spPr>
            <a:xfrm>
              <a:off x="1413558" y="4729080"/>
              <a:ext cx="4141261" cy="338554"/>
            </a:xfrm>
            <a:prstGeom prst="rect">
              <a:avLst/>
            </a:prstGeom>
            <a:noFill/>
          </p:spPr>
          <p:txBody>
            <a:bodyPr wrap="square" rtlCol="0">
              <a:spAutoFit/>
            </a:bodyPr>
            <a:lstStyle/>
            <a:p>
              <a:pPr lvl="0" defTabSz="914286"/>
              <a:r>
                <a:rPr lang="en-US" altLang="ko-KR" sz="1600" b="1" dirty="0">
                  <a:solidFill>
                    <a:prstClr val="black">
                      <a:lumMod val="75000"/>
                      <a:lumOff val="25000"/>
                    </a:prstClr>
                  </a:solidFill>
                  <a:latin typeface="Arial"/>
                  <a:ea typeface="Arial Unicode MS"/>
                  <a:cs typeface="Arial" pitchFamily="34" charset="0"/>
                </a:rPr>
                <a:t>Evaluation methods</a:t>
              </a:r>
              <a:endParaRPr lang="ko-KR" altLang="en-US" sz="1600" b="1" dirty="0">
                <a:solidFill>
                  <a:prstClr val="black">
                    <a:lumMod val="75000"/>
                    <a:lumOff val="25000"/>
                  </a:prstClr>
                </a:solidFill>
                <a:latin typeface="Arial"/>
                <a:ea typeface="Arial Unicode MS"/>
                <a:cs typeface="Arial" pitchFamily="34" charset="0"/>
              </a:endParaRPr>
            </a:p>
          </p:txBody>
        </p:sp>
        <p:sp>
          <p:nvSpPr>
            <p:cNvPr id="20" name="TextBox 19">
              <a:extLst>
                <a:ext uri="{FF2B5EF4-FFF2-40B4-BE49-F238E27FC236}">
                  <a16:creationId xmlns:a16="http://schemas.microsoft.com/office/drawing/2014/main" id="{C3F2D4A0-3BD5-FC4D-B96F-92BE942CDF06}"/>
                </a:ext>
              </a:extLst>
            </p:cNvPr>
            <p:cNvSpPr txBox="1"/>
            <p:nvPr/>
          </p:nvSpPr>
          <p:spPr>
            <a:xfrm>
              <a:off x="502242" y="4535401"/>
              <a:ext cx="756972" cy="707886"/>
            </a:xfrm>
            <a:prstGeom prst="rect">
              <a:avLst/>
            </a:prstGeom>
            <a:noFill/>
          </p:spPr>
          <p:txBody>
            <a:bodyPr wrap="square" rtlCol="0">
              <a:spAutoFit/>
            </a:bodyPr>
            <a:lstStyle/>
            <a:p>
              <a:pPr marL="0" marR="0" lvl="0" indent="0" algn="ctr" defTabSz="914286" rtl="0" eaLnBrk="1" fontAlgn="auto" latinLnBrk="0" hangingPunct="1">
                <a:lnSpc>
                  <a:spcPct val="100000"/>
                </a:lnSpc>
                <a:spcBef>
                  <a:spcPts val="0"/>
                </a:spcBef>
                <a:spcAft>
                  <a:spcPts val="0"/>
                </a:spcAft>
                <a:buClrTx/>
                <a:buSzTx/>
                <a:buFontTx/>
                <a:buNone/>
                <a:tabLst/>
                <a:defRPr/>
              </a:pPr>
              <a:r>
                <a:rPr kumimoji="0" lang="en-US" altLang="ko-KR" sz="4000" b="1" i="0" u="none" strike="noStrike" kern="1200" cap="none" spc="0" normalizeH="0" baseline="0" noProof="0" dirty="0">
                  <a:ln>
                    <a:noFill/>
                  </a:ln>
                  <a:solidFill>
                    <a:srgbClr val="98DC56"/>
                  </a:solidFill>
                  <a:effectLst/>
                  <a:uLnTx/>
                  <a:uFillTx/>
                  <a:latin typeface="Arial"/>
                  <a:ea typeface="Arial Unicode MS"/>
                  <a:cs typeface="Arial" pitchFamily="34" charset="0"/>
                </a:rPr>
                <a:t>03</a:t>
              </a:r>
              <a:endParaRPr kumimoji="0" lang="ko-KR" altLang="en-US" sz="4000" b="1" i="0" u="none" strike="noStrike" kern="1200" cap="none" spc="0" normalizeH="0" baseline="0" noProof="0" dirty="0">
                <a:ln>
                  <a:noFill/>
                </a:ln>
                <a:solidFill>
                  <a:srgbClr val="98DC56"/>
                </a:solidFill>
                <a:effectLst/>
                <a:uLnTx/>
                <a:uFillTx/>
                <a:latin typeface="Arial"/>
                <a:ea typeface="Arial Unicode MS"/>
                <a:cs typeface="Arial" pitchFamily="34" charset="0"/>
              </a:endParaRPr>
            </a:p>
          </p:txBody>
        </p:sp>
      </p:grpSp>
      <p:grpSp>
        <p:nvGrpSpPr>
          <p:cNvPr id="15" name="Group 14">
            <a:extLst>
              <a:ext uri="{FF2B5EF4-FFF2-40B4-BE49-F238E27FC236}">
                <a16:creationId xmlns:a16="http://schemas.microsoft.com/office/drawing/2014/main" id="{B4F207FF-156C-6A49-B764-05326A2C9306}"/>
              </a:ext>
            </a:extLst>
          </p:cNvPr>
          <p:cNvGrpSpPr/>
          <p:nvPr/>
        </p:nvGrpSpPr>
        <p:grpSpPr>
          <a:xfrm>
            <a:off x="-21243" y="2574224"/>
            <a:ext cx="6223773" cy="1414931"/>
            <a:chOff x="474157" y="2574224"/>
            <a:chExt cx="6223773" cy="1414931"/>
          </a:xfrm>
        </p:grpSpPr>
        <p:sp>
          <p:nvSpPr>
            <p:cNvPr id="13" name="TextBox 12">
              <a:extLst>
                <a:ext uri="{FF2B5EF4-FFF2-40B4-BE49-F238E27FC236}">
                  <a16:creationId xmlns:a16="http://schemas.microsoft.com/office/drawing/2014/main" id="{7E02482D-EDD5-D744-BC1F-2874F59E7301}"/>
                </a:ext>
              </a:extLst>
            </p:cNvPr>
            <p:cNvSpPr txBox="1"/>
            <p:nvPr/>
          </p:nvSpPr>
          <p:spPr>
            <a:xfrm>
              <a:off x="474157" y="2625913"/>
              <a:ext cx="756972" cy="707886"/>
            </a:xfrm>
            <a:prstGeom prst="rect">
              <a:avLst/>
            </a:prstGeom>
            <a:noFill/>
          </p:spPr>
          <p:txBody>
            <a:bodyPr wrap="square" rtlCol="0">
              <a:spAutoFit/>
            </a:bodyPr>
            <a:lstStyle/>
            <a:p>
              <a:pPr marL="0" marR="0" lvl="0" indent="0" algn="ctr" defTabSz="914286" rtl="0" eaLnBrk="1" fontAlgn="auto" latinLnBrk="0" hangingPunct="1">
                <a:lnSpc>
                  <a:spcPct val="100000"/>
                </a:lnSpc>
                <a:spcBef>
                  <a:spcPts val="0"/>
                </a:spcBef>
                <a:spcAft>
                  <a:spcPts val="0"/>
                </a:spcAft>
                <a:buClrTx/>
                <a:buSzTx/>
                <a:buFontTx/>
                <a:buNone/>
                <a:tabLst/>
                <a:defRPr/>
              </a:pPr>
              <a:r>
                <a:rPr kumimoji="0" lang="en-US" altLang="ko-KR" sz="4000" b="1" i="0" u="none" strike="noStrike" kern="1200" cap="none" spc="0" normalizeH="0" baseline="0" noProof="0" dirty="0">
                  <a:ln>
                    <a:noFill/>
                  </a:ln>
                  <a:solidFill>
                    <a:srgbClr val="4CD6B0"/>
                  </a:solidFill>
                  <a:effectLst/>
                  <a:uLnTx/>
                  <a:uFillTx/>
                  <a:latin typeface="Arial"/>
                  <a:ea typeface="Arial Unicode MS"/>
                  <a:cs typeface="Arial" pitchFamily="34" charset="0"/>
                </a:rPr>
                <a:t>02</a:t>
              </a:r>
              <a:endParaRPr kumimoji="0" lang="ko-KR" altLang="en-US" sz="4000" b="1" i="0" u="none" strike="noStrike" kern="1200" cap="none" spc="0" normalizeH="0" baseline="0" noProof="0" dirty="0">
                <a:ln>
                  <a:noFill/>
                </a:ln>
                <a:solidFill>
                  <a:srgbClr val="4CD6B0"/>
                </a:solidFill>
                <a:effectLst/>
                <a:uLnTx/>
                <a:uFillTx/>
                <a:latin typeface="Arial"/>
                <a:ea typeface="Arial Unicode MS"/>
                <a:cs typeface="Arial" pitchFamily="34" charset="0"/>
              </a:endParaRPr>
            </a:p>
          </p:txBody>
        </p:sp>
        <p:sp>
          <p:nvSpPr>
            <p:cNvPr id="19" name="TextBox 18">
              <a:extLst>
                <a:ext uri="{FF2B5EF4-FFF2-40B4-BE49-F238E27FC236}">
                  <a16:creationId xmlns:a16="http://schemas.microsoft.com/office/drawing/2014/main" id="{FD926513-0C8C-2444-9062-CD06CF6E1307}"/>
                </a:ext>
              </a:extLst>
            </p:cNvPr>
            <p:cNvSpPr txBox="1"/>
            <p:nvPr/>
          </p:nvSpPr>
          <p:spPr>
            <a:xfrm>
              <a:off x="1366304" y="2927326"/>
              <a:ext cx="3826689" cy="1061829"/>
            </a:xfrm>
            <a:prstGeom prst="rect">
              <a:avLst/>
            </a:prstGeom>
            <a:noFill/>
          </p:spPr>
          <p:txBody>
            <a:bodyPr wrap="none" rtlCol="0">
              <a:spAutoFit/>
            </a:bodyPr>
            <a:lstStyle/>
            <a:p>
              <a:pPr marL="171450" indent="-171450" defTabSz="914286">
                <a:spcBef>
                  <a:spcPts val="600"/>
                </a:spcBef>
                <a:buFont typeface="Courier New" panose="02070309020205020404" pitchFamily="49" charset="0"/>
                <a:buChar char="o"/>
              </a:pPr>
              <a:r>
                <a:rPr lang="en-US" sz="1200" dirty="0">
                  <a:solidFill>
                    <a:srgbClr val="000000"/>
                  </a:solidFill>
                  <a:latin typeface="Arial" panose="020B0604020202020204" pitchFamily="34" charset="0"/>
                </a:rPr>
                <a:t>5 hidden layers</a:t>
              </a:r>
            </a:p>
            <a:p>
              <a:pPr marL="171450" indent="-171450" defTabSz="914286">
                <a:spcBef>
                  <a:spcPts val="600"/>
                </a:spcBef>
                <a:buFont typeface="Courier New" panose="02070309020205020404" pitchFamily="49" charset="0"/>
                <a:buChar char="o"/>
              </a:pPr>
              <a:r>
                <a:rPr lang="en-US" sz="1200" dirty="0">
                  <a:solidFill>
                    <a:srgbClr val="000000"/>
                  </a:solidFill>
                  <a:latin typeface="Arial" panose="020B0604020202020204" pitchFamily="34" charset="0"/>
                </a:rPr>
                <a:t>256 nodes per layer</a:t>
              </a:r>
            </a:p>
            <a:p>
              <a:pPr marL="171450" indent="-171450" defTabSz="914286">
                <a:spcBef>
                  <a:spcPts val="600"/>
                </a:spcBef>
                <a:buFont typeface="Courier New" panose="02070309020205020404" pitchFamily="49" charset="0"/>
                <a:buChar char="o"/>
              </a:pPr>
              <a:r>
                <a:rPr lang="en-US" sz="1200" dirty="0" err="1">
                  <a:solidFill>
                    <a:srgbClr val="000000"/>
                  </a:solidFill>
                  <a:latin typeface="Arial" panose="020B0604020202020204" pitchFamily="34" charset="0"/>
                </a:rPr>
                <a:t>ReLu</a:t>
              </a:r>
              <a:r>
                <a:rPr lang="en-US" sz="1200" dirty="0">
                  <a:solidFill>
                    <a:srgbClr val="000000"/>
                  </a:solidFill>
                  <a:latin typeface="Arial" panose="020B0604020202020204" pitchFamily="34" charset="0"/>
                </a:rPr>
                <a:t> activation function between the hidden layers</a:t>
              </a:r>
            </a:p>
            <a:p>
              <a:pPr marL="171450" indent="-171450" defTabSz="914286">
                <a:spcBef>
                  <a:spcPts val="600"/>
                </a:spcBef>
                <a:buFont typeface="Courier New" panose="02070309020205020404" pitchFamily="49" charset="0"/>
                <a:buChar char="o"/>
              </a:pPr>
              <a:r>
                <a:rPr lang="en-US" sz="1200" dirty="0">
                  <a:solidFill>
                    <a:srgbClr val="000000"/>
                  </a:solidFill>
                  <a:latin typeface="Arial" panose="020B0604020202020204" pitchFamily="34" charset="0"/>
                </a:rPr>
                <a:t>Sigmoid output function</a:t>
              </a:r>
            </a:p>
          </p:txBody>
        </p:sp>
        <p:sp>
          <p:nvSpPr>
            <p:cNvPr id="21" name="TextBox 20">
              <a:extLst>
                <a:ext uri="{FF2B5EF4-FFF2-40B4-BE49-F238E27FC236}">
                  <a16:creationId xmlns:a16="http://schemas.microsoft.com/office/drawing/2014/main" id="{D043F8EE-9A07-764D-A75E-605569ED2DD4}"/>
                </a:ext>
              </a:extLst>
            </p:cNvPr>
            <p:cNvSpPr txBox="1"/>
            <p:nvPr/>
          </p:nvSpPr>
          <p:spPr>
            <a:xfrm>
              <a:off x="1389064" y="2574224"/>
              <a:ext cx="5308866" cy="338554"/>
            </a:xfrm>
            <a:prstGeom prst="rect">
              <a:avLst/>
            </a:prstGeom>
            <a:noFill/>
          </p:spPr>
          <p:txBody>
            <a:bodyPr wrap="square" rtlCol="0">
              <a:spAutoFit/>
            </a:bodyPr>
            <a:lstStyle/>
            <a:p>
              <a:pPr lvl="0" defTabSz="914286"/>
              <a:r>
                <a:rPr lang="en-US" altLang="ko-KR" sz="1600" b="1" dirty="0">
                  <a:solidFill>
                    <a:prstClr val="black">
                      <a:lumMod val="75000"/>
                      <a:lumOff val="25000"/>
                    </a:prstClr>
                  </a:solidFill>
                  <a:latin typeface="Arial"/>
                  <a:ea typeface="Arial Unicode MS"/>
                  <a:cs typeface="Arial" pitchFamily="34" charset="0"/>
                </a:rPr>
                <a:t>Hyperparameter Tuning</a:t>
              </a:r>
              <a:endParaRPr lang="ko-KR" altLang="en-US" sz="1600" b="1" dirty="0">
                <a:solidFill>
                  <a:prstClr val="black">
                    <a:lumMod val="75000"/>
                    <a:lumOff val="25000"/>
                  </a:prstClr>
                </a:solidFill>
                <a:latin typeface="Arial"/>
                <a:ea typeface="Arial Unicode MS"/>
                <a:cs typeface="Arial" pitchFamily="34" charset="0"/>
              </a:endParaRPr>
            </a:p>
          </p:txBody>
        </p:sp>
      </p:grpSp>
      <p:sp>
        <p:nvSpPr>
          <p:cNvPr id="17" name="TextBox 16">
            <a:extLst>
              <a:ext uri="{FF2B5EF4-FFF2-40B4-BE49-F238E27FC236}">
                <a16:creationId xmlns:a16="http://schemas.microsoft.com/office/drawing/2014/main" id="{F96C964C-677D-784E-AF56-4836D76D96F0}"/>
              </a:ext>
            </a:extLst>
          </p:cNvPr>
          <p:cNvSpPr txBox="1"/>
          <p:nvPr/>
        </p:nvSpPr>
        <p:spPr>
          <a:xfrm>
            <a:off x="789259" y="4741064"/>
            <a:ext cx="3826689" cy="646331"/>
          </a:xfrm>
          <a:prstGeom prst="rect">
            <a:avLst/>
          </a:prstGeom>
          <a:noFill/>
        </p:spPr>
        <p:txBody>
          <a:bodyPr wrap="square" rtlCol="0">
            <a:spAutoFit/>
          </a:bodyPr>
          <a:lstStyle/>
          <a:p>
            <a:pPr marL="171450" indent="-171450">
              <a:buFont typeface="Courier New" panose="02070309020205020404" pitchFamily="49" charset="0"/>
              <a:buChar char="o"/>
            </a:pPr>
            <a:r>
              <a:rPr lang="en-CA" sz="1200" dirty="0">
                <a:solidFill>
                  <a:srgbClr val="000000"/>
                </a:solidFill>
                <a:latin typeface="Arial" panose="020B0604020202020204" pitchFamily="34" charset="0"/>
              </a:rPr>
              <a:t>Base + special features has the best performance across all measures</a:t>
            </a:r>
          </a:p>
          <a:p>
            <a:pPr marL="171450" indent="-171450">
              <a:buFont typeface="Courier New" panose="02070309020205020404" pitchFamily="49" charset="0"/>
              <a:buChar char="o"/>
            </a:pPr>
            <a:endParaRPr lang="en-US" sz="1200" dirty="0">
              <a:solidFill>
                <a:srgbClr val="000000"/>
              </a:solidFill>
              <a:latin typeface="Arial" panose="020B0604020202020204" pitchFamily="34" charset="0"/>
            </a:endParaRPr>
          </a:p>
        </p:txBody>
      </p:sp>
      <p:graphicFrame>
        <p:nvGraphicFramePr>
          <p:cNvPr id="22" name="Chart 21">
            <a:extLst>
              <a:ext uri="{FF2B5EF4-FFF2-40B4-BE49-F238E27FC236}">
                <a16:creationId xmlns:a16="http://schemas.microsoft.com/office/drawing/2014/main" id="{E0ACA9DA-79D6-D447-AD07-D0F61AB9548D}"/>
              </a:ext>
            </a:extLst>
          </p:cNvPr>
          <p:cNvGraphicFramePr/>
          <p:nvPr>
            <p:extLst>
              <p:ext uri="{D42A27DB-BD31-4B8C-83A1-F6EECF244321}">
                <p14:modId xmlns:p14="http://schemas.microsoft.com/office/powerpoint/2010/main" val="994671996"/>
              </p:ext>
            </p:extLst>
          </p:nvPr>
        </p:nvGraphicFramePr>
        <p:xfrm>
          <a:off x="4977774" y="1244059"/>
          <a:ext cx="5308865" cy="345485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8" name="Chart 7">
            <a:extLst>
              <a:ext uri="{FF2B5EF4-FFF2-40B4-BE49-F238E27FC236}">
                <a16:creationId xmlns:a16="http://schemas.microsoft.com/office/drawing/2014/main" id="{46575EC7-BC10-B644-9739-542DF8954BAA}"/>
              </a:ext>
            </a:extLst>
          </p:cNvPr>
          <p:cNvGraphicFramePr/>
          <p:nvPr>
            <p:extLst>
              <p:ext uri="{D42A27DB-BD31-4B8C-83A1-F6EECF244321}">
                <p14:modId xmlns:p14="http://schemas.microsoft.com/office/powerpoint/2010/main" val="2915293761"/>
              </p:ext>
            </p:extLst>
          </p:nvPr>
        </p:nvGraphicFramePr>
        <p:xfrm>
          <a:off x="5239009" y="4818102"/>
          <a:ext cx="4674090" cy="1958753"/>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1078742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Graphic spid="22" grpId="0">
        <p:bldAsOne/>
      </p:bldGraphic>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C718ED8A-311F-F84E-ADD8-393055B7170B}"/>
              </a:ext>
            </a:extLst>
          </p:cNvPr>
          <p:cNvSpPr txBox="1"/>
          <p:nvPr/>
        </p:nvSpPr>
        <p:spPr>
          <a:xfrm>
            <a:off x="2605063" y="742532"/>
            <a:ext cx="6981873" cy="923330"/>
          </a:xfrm>
          <a:prstGeom prst="rect">
            <a:avLst/>
          </a:prstGeom>
          <a:noFill/>
        </p:spPr>
        <p:txBody>
          <a:bodyPr wrap="square" rtlCol="0" anchor="ctr">
            <a:spAutoFit/>
          </a:bodyPr>
          <a:lstStyle/>
          <a:p>
            <a:r>
              <a:rPr lang="en-US" altLang="ko-KR" sz="5400" dirty="0">
                <a:solidFill>
                  <a:schemeClr val="bg1"/>
                </a:solidFill>
                <a:cs typeface="Arial" pitchFamily="34" charset="0"/>
              </a:rPr>
              <a:t>Comparing All Models</a:t>
            </a:r>
          </a:p>
        </p:txBody>
      </p:sp>
      <p:sp>
        <p:nvSpPr>
          <p:cNvPr id="4" name="TextBox 3">
            <a:extLst>
              <a:ext uri="{FF2B5EF4-FFF2-40B4-BE49-F238E27FC236}">
                <a16:creationId xmlns:a16="http://schemas.microsoft.com/office/drawing/2014/main" id="{206B66C2-D156-AD4C-905D-52D9FD129891}"/>
              </a:ext>
            </a:extLst>
          </p:cNvPr>
          <p:cNvSpPr txBox="1"/>
          <p:nvPr/>
        </p:nvSpPr>
        <p:spPr>
          <a:xfrm>
            <a:off x="1913085" y="7494138"/>
            <a:ext cx="1967205" cy="369332"/>
          </a:xfrm>
          <a:prstGeom prst="rect">
            <a:avLst/>
          </a:prstGeom>
          <a:noFill/>
        </p:spPr>
        <p:txBody>
          <a:bodyPr wrap="none" rtlCol="0">
            <a:spAutoFit/>
          </a:bodyPr>
          <a:lstStyle/>
          <a:p>
            <a:r>
              <a:rPr lang="en-US" dirty="0"/>
              <a:t>Handover to Bing</a:t>
            </a:r>
          </a:p>
        </p:txBody>
      </p:sp>
      <p:graphicFrame>
        <p:nvGraphicFramePr>
          <p:cNvPr id="7" name="Table 6">
            <a:extLst>
              <a:ext uri="{FF2B5EF4-FFF2-40B4-BE49-F238E27FC236}">
                <a16:creationId xmlns:a16="http://schemas.microsoft.com/office/drawing/2014/main" id="{4F77B4BE-79B6-6C45-8D40-2FB6C6E11B2B}"/>
              </a:ext>
            </a:extLst>
          </p:cNvPr>
          <p:cNvGraphicFramePr>
            <a:graphicFrameLocks noGrp="1"/>
          </p:cNvGraphicFramePr>
          <p:nvPr/>
        </p:nvGraphicFramePr>
        <p:xfrm>
          <a:off x="4572000" y="7084761"/>
          <a:ext cx="4318002" cy="1188085"/>
        </p:xfrm>
        <a:graphic>
          <a:graphicData uri="http://schemas.openxmlformats.org/drawingml/2006/table">
            <a:tbl>
              <a:tblPr>
                <a:tableStyleId>{5C22544A-7EE6-4342-B048-85BDC9FD1C3A}</a:tableStyleId>
              </a:tblPr>
              <a:tblGrid>
                <a:gridCol w="1015442">
                  <a:extLst>
                    <a:ext uri="{9D8B030D-6E8A-4147-A177-3AD203B41FA5}">
                      <a16:colId xmlns:a16="http://schemas.microsoft.com/office/drawing/2014/main" val="3061726750"/>
                    </a:ext>
                  </a:extLst>
                </a:gridCol>
                <a:gridCol w="825640">
                  <a:extLst>
                    <a:ext uri="{9D8B030D-6E8A-4147-A177-3AD203B41FA5}">
                      <a16:colId xmlns:a16="http://schemas.microsoft.com/office/drawing/2014/main" val="2503381333"/>
                    </a:ext>
                  </a:extLst>
                </a:gridCol>
                <a:gridCol w="825640">
                  <a:extLst>
                    <a:ext uri="{9D8B030D-6E8A-4147-A177-3AD203B41FA5}">
                      <a16:colId xmlns:a16="http://schemas.microsoft.com/office/drawing/2014/main" val="3662696576"/>
                    </a:ext>
                  </a:extLst>
                </a:gridCol>
                <a:gridCol w="825640">
                  <a:extLst>
                    <a:ext uri="{9D8B030D-6E8A-4147-A177-3AD203B41FA5}">
                      <a16:colId xmlns:a16="http://schemas.microsoft.com/office/drawing/2014/main" val="961814470"/>
                    </a:ext>
                  </a:extLst>
                </a:gridCol>
                <a:gridCol w="825640">
                  <a:extLst>
                    <a:ext uri="{9D8B030D-6E8A-4147-A177-3AD203B41FA5}">
                      <a16:colId xmlns:a16="http://schemas.microsoft.com/office/drawing/2014/main" val="570348911"/>
                    </a:ext>
                  </a:extLst>
                </a:gridCol>
              </a:tblGrid>
              <a:tr h="203200">
                <a:tc>
                  <a:txBody>
                    <a:bodyPr/>
                    <a:lstStyle/>
                    <a:p>
                      <a:pPr algn="l" fontAlgn="b"/>
                      <a:r>
                        <a:rPr lang="en-AU" sz="1200" u="none" strike="noStrike">
                          <a:effectLst/>
                        </a:rPr>
                        <a:t>Column1</a:t>
                      </a:r>
                      <a:endParaRPr lang="en-AU"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AU" sz="1200" u="none" strike="noStrike">
                          <a:effectLst/>
                        </a:rPr>
                        <a:t>Logistic</a:t>
                      </a:r>
                      <a:endParaRPr lang="en-AU"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AU" sz="1200" u="none" strike="noStrike">
                          <a:effectLst/>
                        </a:rPr>
                        <a:t>SVM</a:t>
                      </a:r>
                      <a:endParaRPr lang="en-AU"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AU" sz="1200" u="none" strike="noStrike">
                          <a:effectLst/>
                        </a:rPr>
                        <a:t>Random Forest</a:t>
                      </a:r>
                      <a:endParaRPr lang="en-AU"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AU" sz="1200" u="none" strike="noStrike">
                          <a:effectLst/>
                        </a:rPr>
                        <a:t>DNN</a:t>
                      </a:r>
                      <a:endParaRPr lang="en-AU"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830583123"/>
                  </a:ext>
                </a:extLst>
              </a:tr>
              <a:tr h="203200">
                <a:tc>
                  <a:txBody>
                    <a:bodyPr/>
                    <a:lstStyle/>
                    <a:p>
                      <a:pPr algn="l" fontAlgn="b"/>
                      <a:r>
                        <a:rPr lang="en-AU" sz="1200" u="none" strike="noStrike">
                          <a:effectLst/>
                        </a:rPr>
                        <a:t>Accuracy</a:t>
                      </a:r>
                      <a:endParaRPr lang="en-AU"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AU" sz="1200" u="none" strike="noStrike">
                          <a:effectLst/>
                        </a:rPr>
                        <a:t>0.7345</a:t>
                      </a:r>
                      <a:endParaRPr lang="en-AU"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AU" sz="1200" u="none" strike="noStrike">
                          <a:effectLst/>
                        </a:rPr>
                        <a:t>0.6207</a:t>
                      </a:r>
                      <a:endParaRPr lang="en-AU"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AU" sz="1200" u="none" strike="noStrike">
                          <a:effectLst/>
                        </a:rPr>
                        <a:t>0.84902</a:t>
                      </a:r>
                      <a:endParaRPr lang="en-AU"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AU" sz="1200" u="none" strike="noStrike">
                          <a:effectLst/>
                        </a:rPr>
                        <a:t>0.84399</a:t>
                      </a:r>
                      <a:endParaRPr lang="en-AU"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883469781"/>
                  </a:ext>
                </a:extLst>
              </a:tr>
              <a:tr h="203200">
                <a:tc>
                  <a:txBody>
                    <a:bodyPr/>
                    <a:lstStyle/>
                    <a:p>
                      <a:pPr algn="l" fontAlgn="b"/>
                      <a:r>
                        <a:rPr lang="en-AU" sz="1200" u="none" strike="noStrike">
                          <a:effectLst/>
                        </a:rPr>
                        <a:t>Precision</a:t>
                      </a:r>
                      <a:endParaRPr lang="en-AU"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AU" sz="1200" u="none" strike="noStrike">
                          <a:effectLst/>
                        </a:rPr>
                        <a:t>0.6364</a:t>
                      </a:r>
                      <a:endParaRPr lang="en-AU"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AU" sz="1200" u="none" strike="noStrike">
                          <a:effectLst/>
                        </a:rPr>
                        <a:t>0.48561</a:t>
                      </a:r>
                      <a:endParaRPr lang="en-AU"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AU" sz="1200" u="none" strike="noStrike">
                          <a:effectLst/>
                        </a:rPr>
                        <a:t>0.81627</a:t>
                      </a:r>
                      <a:endParaRPr lang="en-AU"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AU" sz="1200" u="none" strike="noStrike">
                          <a:effectLst/>
                        </a:rPr>
                        <a:t>0.79324</a:t>
                      </a:r>
                      <a:endParaRPr lang="en-AU"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538673390"/>
                  </a:ext>
                </a:extLst>
              </a:tr>
              <a:tr h="203200">
                <a:tc>
                  <a:txBody>
                    <a:bodyPr/>
                    <a:lstStyle/>
                    <a:p>
                      <a:pPr algn="l" fontAlgn="b"/>
                      <a:r>
                        <a:rPr lang="en-AU" sz="1200" u="none" strike="noStrike">
                          <a:effectLst/>
                        </a:rPr>
                        <a:t>Recall</a:t>
                      </a:r>
                      <a:endParaRPr lang="en-AU"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AU" sz="1200" u="none" strike="noStrike">
                          <a:effectLst/>
                        </a:rPr>
                        <a:t>0.6467</a:t>
                      </a:r>
                      <a:endParaRPr lang="en-AU"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AU" sz="1200" u="none" strike="noStrike">
                          <a:effectLst/>
                        </a:rPr>
                        <a:t>1</a:t>
                      </a:r>
                      <a:endParaRPr lang="en-AU"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AU" sz="1200" u="none" strike="noStrike">
                          <a:effectLst/>
                        </a:rPr>
                        <a:t>0.88449</a:t>
                      </a:r>
                      <a:endParaRPr lang="en-AU"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AU" sz="1200" u="none" strike="noStrike">
                          <a:effectLst/>
                        </a:rPr>
                        <a:t>0.96808</a:t>
                      </a:r>
                      <a:endParaRPr lang="en-AU"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33893083"/>
                  </a:ext>
                </a:extLst>
              </a:tr>
              <a:tr h="203200">
                <a:tc>
                  <a:txBody>
                    <a:bodyPr/>
                    <a:lstStyle/>
                    <a:p>
                      <a:pPr algn="l" fontAlgn="b"/>
                      <a:r>
                        <a:rPr lang="en-AU" sz="1200" u="none" strike="noStrike">
                          <a:effectLst/>
                        </a:rPr>
                        <a:t>F1_score</a:t>
                      </a:r>
                      <a:endParaRPr lang="en-AU"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AU" sz="1200" u="none" strike="noStrike">
                          <a:effectLst/>
                        </a:rPr>
                        <a:t>0.6415</a:t>
                      </a:r>
                      <a:endParaRPr lang="en-AU"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AU" sz="1200" u="none" strike="noStrike">
                          <a:effectLst/>
                        </a:rPr>
                        <a:t>0.65375</a:t>
                      </a:r>
                      <a:endParaRPr lang="en-AU"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AU" sz="1200" u="none" strike="noStrike">
                          <a:effectLst/>
                        </a:rPr>
                        <a:t>0.84902</a:t>
                      </a:r>
                      <a:endParaRPr lang="en-AU"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AU" sz="1200" u="none" strike="noStrike" dirty="0">
                          <a:effectLst/>
                        </a:rPr>
                        <a:t>0.87143</a:t>
                      </a:r>
                      <a:endParaRPr lang="en-AU" sz="12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129656302"/>
                  </a:ext>
                </a:extLst>
              </a:tr>
            </a:tbl>
          </a:graphicData>
        </a:graphic>
      </p:graphicFrame>
      <p:graphicFrame>
        <p:nvGraphicFramePr>
          <p:cNvPr id="8" name="Chart 7">
            <a:extLst>
              <a:ext uri="{FF2B5EF4-FFF2-40B4-BE49-F238E27FC236}">
                <a16:creationId xmlns:a16="http://schemas.microsoft.com/office/drawing/2014/main" id="{15EF66F7-40F3-5340-A140-45E83FE30B90}"/>
              </a:ext>
            </a:extLst>
          </p:cNvPr>
          <p:cNvGraphicFramePr/>
          <p:nvPr>
            <p:extLst>
              <p:ext uri="{D42A27DB-BD31-4B8C-83A1-F6EECF244321}">
                <p14:modId xmlns:p14="http://schemas.microsoft.com/office/powerpoint/2010/main" val="1851265865"/>
              </p:ext>
            </p:extLst>
          </p:nvPr>
        </p:nvGraphicFramePr>
        <p:xfrm>
          <a:off x="-120401" y="2579581"/>
          <a:ext cx="6601102" cy="4219824"/>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 name="Chart 1">
            <a:extLst>
              <a:ext uri="{FF2B5EF4-FFF2-40B4-BE49-F238E27FC236}">
                <a16:creationId xmlns:a16="http://schemas.microsoft.com/office/drawing/2014/main" id="{51504C62-DF9D-D842-AFAA-F2117CCE1084}"/>
              </a:ext>
            </a:extLst>
          </p:cNvPr>
          <p:cNvGraphicFramePr/>
          <p:nvPr>
            <p:extLst>
              <p:ext uri="{D42A27DB-BD31-4B8C-83A1-F6EECF244321}">
                <p14:modId xmlns:p14="http://schemas.microsoft.com/office/powerpoint/2010/main" val="1941431032"/>
              </p:ext>
            </p:extLst>
          </p:nvPr>
        </p:nvGraphicFramePr>
        <p:xfrm>
          <a:off x="6415254" y="4069660"/>
          <a:ext cx="4000499" cy="2168853"/>
        </p:xfrm>
        <a:graphic>
          <a:graphicData uri="http://schemas.openxmlformats.org/drawingml/2006/chart">
            <c:chart xmlns:c="http://schemas.openxmlformats.org/drawingml/2006/chart" xmlns:r="http://schemas.openxmlformats.org/officeDocument/2006/relationships" r:id="rId3"/>
          </a:graphicData>
        </a:graphic>
      </p:graphicFrame>
      <p:sp>
        <p:nvSpPr>
          <p:cNvPr id="10" name="TextBox 9">
            <a:extLst>
              <a:ext uri="{FF2B5EF4-FFF2-40B4-BE49-F238E27FC236}">
                <a16:creationId xmlns:a16="http://schemas.microsoft.com/office/drawing/2014/main" id="{03D7E23C-9AD9-B64C-8E0C-7858A777B77D}"/>
              </a:ext>
            </a:extLst>
          </p:cNvPr>
          <p:cNvSpPr txBox="1"/>
          <p:nvPr/>
        </p:nvSpPr>
        <p:spPr>
          <a:xfrm>
            <a:off x="6216097" y="2809095"/>
            <a:ext cx="3602459" cy="1031051"/>
          </a:xfrm>
          <a:prstGeom prst="rect">
            <a:avLst/>
          </a:prstGeom>
          <a:noFill/>
        </p:spPr>
        <p:txBody>
          <a:bodyPr wrap="square" rtlCol="0">
            <a:spAutoFit/>
          </a:bodyPr>
          <a:lstStyle/>
          <a:p>
            <a:pPr marL="171450" indent="-171450" defTabSz="914286">
              <a:spcBef>
                <a:spcPts val="600"/>
              </a:spcBef>
              <a:buFont typeface="Courier New" panose="02070309020205020404" pitchFamily="49" charset="0"/>
              <a:buChar char="o"/>
            </a:pPr>
            <a:r>
              <a:rPr lang="en-US" sz="1400" dirty="0">
                <a:solidFill>
                  <a:srgbClr val="000000"/>
                </a:solidFill>
                <a:latin typeface="Arial" panose="020B0604020202020204" pitchFamily="34" charset="0"/>
              </a:rPr>
              <a:t>Even though SVM has a precision of 1, it has worst accuracy and recall. </a:t>
            </a:r>
          </a:p>
          <a:p>
            <a:pPr marL="171450" indent="-171450" defTabSz="914286">
              <a:spcBef>
                <a:spcPts val="600"/>
              </a:spcBef>
              <a:buFont typeface="Courier New" panose="02070309020205020404" pitchFamily="49" charset="0"/>
              <a:buChar char="o"/>
            </a:pPr>
            <a:r>
              <a:rPr lang="en-US" sz="1400" dirty="0">
                <a:solidFill>
                  <a:srgbClr val="000000"/>
                </a:solidFill>
                <a:latin typeface="Arial" panose="020B0604020202020204" pitchFamily="34" charset="0"/>
              </a:rPr>
              <a:t>DNN and Random forest has the best and consistent result across all metrics</a:t>
            </a:r>
          </a:p>
        </p:txBody>
      </p:sp>
      <p:pic>
        <p:nvPicPr>
          <p:cNvPr id="12" name="Graphic 11" descr="Smiling face outline">
            <a:extLst>
              <a:ext uri="{FF2B5EF4-FFF2-40B4-BE49-F238E27FC236}">
                <a16:creationId xmlns:a16="http://schemas.microsoft.com/office/drawing/2014/main" id="{76F3B19C-92E6-FA4E-9302-6125BF0EC80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023793" y="6272494"/>
            <a:ext cx="410142" cy="410142"/>
          </a:xfrm>
          <a:prstGeom prst="rect">
            <a:avLst/>
          </a:prstGeom>
        </p:spPr>
      </p:pic>
    </p:spTree>
    <p:extLst>
      <p:ext uri="{BB962C8B-B14F-4D97-AF65-F5344CB8AC3E}">
        <p14:creationId xmlns:p14="http://schemas.microsoft.com/office/powerpoint/2010/main" val="3127402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ppt_x"/>
                                          </p:val>
                                        </p:tav>
                                        <p:tav tm="100000">
                                          <p:val>
                                            <p:strVal val="#ppt_x"/>
                                          </p:val>
                                        </p:tav>
                                      </p:tavLst>
                                    </p:anim>
                                    <p:anim calcmode="lin" valueType="num">
                                      <p:cBhvr additive="base">
                                        <p:cTn id="1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AsOne/>
      </p:bldGraphic>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4DD14B4-5A7F-4F48-BCB9-413F8F283024}"/>
              </a:ext>
            </a:extLst>
          </p:cNvPr>
          <p:cNvSpPr txBox="1"/>
          <p:nvPr/>
        </p:nvSpPr>
        <p:spPr>
          <a:xfrm>
            <a:off x="676781" y="795040"/>
            <a:ext cx="9670472" cy="923330"/>
          </a:xfrm>
          <a:prstGeom prst="rect">
            <a:avLst/>
          </a:prstGeom>
          <a:noFill/>
        </p:spPr>
        <p:txBody>
          <a:bodyPr wrap="square" rtlCol="0" anchor="ctr">
            <a:spAutoFit/>
          </a:bodyPr>
          <a:lstStyle/>
          <a:p>
            <a:r>
              <a:rPr lang="en-US" altLang="ko-KR" sz="5400" dirty="0">
                <a:solidFill>
                  <a:schemeClr val="bg1"/>
                </a:solidFill>
                <a:cs typeface="Arial" pitchFamily="34" charset="0"/>
              </a:rPr>
              <a:t>How to interpret these models?</a:t>
            </a:r>
            <a:endParaRPr lang="ko-KR" altLang="en-US" sz="5400" dirty="0">
              <a:solidFill>
                <a:schemeClr val="bg1"/>
              </a:solidFill>
              <a:cs typeface="Arial" pitchFamily="34" charset="0"/>
            </a:endParaRPr>
          </a:p>
        </p:txBody>
      </p:sp>
      <p:sp>
        <p:nvSpPr>
          <p:cNvPr id="2" name="Rounded Rectangle 13">
            <a:extLst>
              <a:ext uri="{FF2B5EF4-FFF2-40B4-BE49-F238E27FC236}">
                <a16:creationId xmlns:a16="http://schemas.microsoft.com/office/drawing/2014/main" id="{761BD36B-E8E2-4DA7-A19A-755FFF390FC8}"/>
              </a:ext>
            </a:extLst>
          </p:cNvPr>
          <p:cNvSpPr/>
          <p:nvPr/>
        </p:nvSpPr>
        <p:spPr>
          <a:xfrm>
            <a:off x="3784185" y="2861066"/>
            <a:ext cx="6181588" cy="1842967"/>
          </a:xfrm>
          <a:prstGeom prst="roundRect">
            <a:avLst>
              <a:gd name="adj" fmla="val 12448"/>
            </a:avLst>
          </a:prstGeom>
          <a:solidFill>
            <a:schemeClr val="bg1"/>
          </a:solidFill>
          <a:ln w="317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Rounded Rectangle 14">
            <a:extLst>
              <a:ext uri="{FF2B5EF4-FFF2-40B4-BE49-F238E27FC236}">
                <a16:creationId xmlns:a16="http://schemas.microsoft.com/office/drawing/2014/main" id="{565839D6-4B7D-497D-ADFA-E6A5729422D4}"/>
              </a:ext>
            </a:extLst>
          </p:cNvPr>
          <p:cNvSpPr/>
          <p:nvPr/>
        </p:nvSpPr>
        <p:spPr>
          <a:xfrm>
            <a:off x="3784185" y="4740053"/>
            <a:ext cx="6223599" cy="1842967"/>
          </a:xfrm>
          <a:prstGeom prst="roundRect">
            <a:avLst>
              <a:gd name="adj" fmla="val 12448"/>
            </a:avLst>
          </a:prstGeom>
          <a:noFill/>
          <a:ln w="317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59DBF25C-DE2A-4644-AE93-5946F9F111CB}"/>
              </a:ext>
            </a:extLst>
          </p:cNvPr>
          <p:cNvSpPr txBox="1"/>
          <p:nvPr/>
        </p:nvSpPr>
        <p:spPr>
          <a:xfrm>
            <a:off x="3873954" y="2812935"/>
            <a:ext cx="1287532" cy="646331"/>
          </a:xfrm>
          <a:prstGeom prst="rect">
            <a:avLst/>
          </a:prstGeom>
          <a:noFill/>
        </p:spPr>
        <p:txBody>
          <a:bodyPr wrap="square" rtlCol="0">
            <a:spAutoFit/>
          </a:bodyPr>
          <a:lstStyle/>
          <a:p>
            <a:r>
              <a:rPr lang="en-US" altLang="ko-KR" sz="3600" b="1" dirty="0">
                <a:solidFill>
                  <a:schemeClr val="accent4"/>
                </a:solidFill>
                <a:cs typeface="Arial" pitchFamily="34" charset="0"/>
              </a:rPr>
              <a:t>LIME</a:t>
            </a:r>
            <a:endParaRPr lang="ko-KR" altLang="en-US" sz="3600" b="1" dirty="0">
              <a:solidFill>
                <a:schemeClr val="accent4"/>
              </a:solidFill>
              <a:cs typeface="Arial" pitchFamily="34" charset="0"/>
            </a:endParaRPr>
          </a:p>
        </p:txBody>
      </p:sp>
      <p:sp>
        <p:nvSpPr>
          <p:cNvPr id="10" name="TextBox 9">
            <a:extLst>
              <a:ext uri="{FF2B5EF4-FFF2-40B4-BE49-F238E27FC236}">
                <a16:creationId xmlns:a16="http://schemas.microsoft.com/office/drawing/2014/main" id="{9AC9E02D-E86C-4F48-ABF7-EB2D4079433A}"/>
              </a:ext>
            </a:extLst>
          </p:cNvPr>
          <p:cNvSpPr txBox="1"/>
          <p:nvPr/>
        </p:nvSpPr>
        <p:spPr>
          <a:xfrm>
            <a:off x="3784186" y="4785131"/>
            <a:ext cx="1467068" cy="646331"/>
          </a:xfrm>
          <a:prstGeom prst="rect">
            <a:avLst/>
          </a:prstGeom>
          <a:noFill/>
        </p:spPr>
        <p:txBody>
          <a:bodyPr wrap="square" rtlCol="0">
            <a:spAutoFit/>
          </a:bodyPr>
          <a:lstStyle/>
          <a:p>
            <a:r>
              <a:rPr lang="en-US" altLang="ko-KR" sz="3600" b="1" dirty="0">
                <a:solidFill>
                  <a:schemeClr val="accent3"/>
                </a:solidFill>
                <a:cs typeface="Arial" pitchFamily="34" charset="0"/>
              </a:rPr>
              <a:t>SHAP</a:t>
            </a:r>
            <a:endParaRPr lang="ko-KR" altLang="en-US" sz="3600" b="1" dirty="0">
              <a:solidFill>
                <a:schemeClr val="accent3"/>
              </a:solidFill>
              <a:cs typeface="Arial" pitchFamily="34" charset="0"/>
            </a:endParaRPr>
          </a:p>
        </p:txBody>
      </p:sp>
      <p:sp>
        <p:nvSpPr>
          <p:cNvPr id="12" name="TextBox 11">
            <a:extLst>
              <a:ext uri="{FF2B5EF4-FFF2-40B4-BE49-F238E27FC236}">
                <a16:creationId xmlns:a16="http://schemas.microsoft.com/office/drawing/2014/main" id="{DF4679FB-5361-46D5-89A5-C7B74C1F8AC2}"/>
              </a:ext>
            </a:extLst>
          </p:cNvPr>
          <p:cNvSpPr txBox="1"/>
          <p:nvPr/>
        </p:nvSpPr>
        <p:spPr>
          <a:xfrm>
            <a:off x="3856103" y="3366530"/>
            <a:ext cx="6151681" cy="1261884"/>
          </a:xfrm>
          <a:prstGeom prst="rect">
            <a:avLst/>
          </a:prstGeom>
          <a:noFill/>
        </p:spPr>
        <p:txBody>
          <a:bodyPr wrap="square" rtlCol="0">
            <a:spAutoFit/>
          </a:bodyPr>
          <a:lstStyle/>
          <a:p>
            <a:r>
              <a:rPr lang="en-US" altLang="ko-KR" sz="1200" dirty="0">
                <a:solidFill>
                  <a:schemeClr val="tx1">
                    <a:lumMod val="90000"/>
                    <a:lumOff val="10000"/>
                  </a:schemeClr>
                </a:solidFill>
                <a:cs typeface="Arial" pitchFamily="34" charset="0"/>
              </a:rPr>
              <a:t> </a:t>
            </a:r>
            <a:r>
              <a:rPr lang="en-US" altLang="ko-KR" sz="1600" dirty="0">
                <a:solidFill>
                  <a:schemeClr val="tx1">
                    <a:lumMod val="90000"/>
                    <a:lumOff val="10000"/>
                  </a:schemeClr>
                </a:solidFill>
                <a:cs typeface="Arial" pitchFamily="34" charset="0"/>
              </a:rPr>
              <a:t>Local interpretable model-agnostic explanations</a:t>
            </a:r>
          </a:p>
          <a:p>
            <a:endParaRPr lang="en-US" altLang="ko-KR" sz="1200" dirty="0">
              <a:solidFill>
                <a:schemeClr val="tx1">
                  <a:lumMod val="90000"/>
                  <a:lumOff val="10000"/>
                </a:schemeClr>
              </a:solidFill>
              <a:cs typeface="Arial" pitchFamily="34" charset="0"/>
            </a:endParaRPr>
          </a:p>
          <a:p>
            <a:pPr marL="171450" indent="-171450">
              <a:buFont typeface="Arial" panose="020B0604020202020204" pitchFamily="34" charset="0"/>
              <a:buChar char="•"/>
            </a:pPr>
            <a:r>
              <a:rPr lang="en-GB" sz="1200" dirty="0">
                <a:solidFill>
                  <a:schemeClr val="tx1">
                    <a:lumMod val="90000"/>
                    <a:lumOff val="10000"/>
                  </a:schemeClr>
                </a:solidFill>
                <a:cs typeface="Arial" pitchFamily="34" charset="0"/>
              </a:rPr>
              <a:t> LIME also makes more human friendly explanations that explanations are selective and possibly contrastive</a:t>
            </a:r>
          </a:p>
          <a:p>
            <a:pPr marL="171450" indent="-171450">
              <a:buFont typeface="Arial" panose="020B0604020202020204" pitchFamily="34" charset="0"/>
              <a:buChar char="•"/>
            </a:pPr>
            <a:endParaRPr lang="en-US" sz="1200" dirty="0">
              <a:solidFill>
                <a:schemeClr val="tx1">
                  <a:lumMod val="90000"/>
                  <a:lumOff val="10000"/>
                </a:schemeClr>
              </a:solidFill>
              <a:cs typeface="Arial" pitchFamily="34" charset="0"/>
            </a:endParaRPr>
          </a:p>
          <a:p>
            <a:pPr marL="171450" indent="-171450">
              <a:buFont typeface="Arial" panose="020B0604020202020204" pitchFamily="34" charset="0"/>
              <a:buChar char="•"/>
            </a:pPr>
            <a:r>
              <a:rPr lang="en-GB" sz="1200" dirty="0">
                <a:solidFill>
                  <a:schemeClr val="tx1">
                    <a:lumMod val="90000"/>
                    <a:lumOff val="10000"/>
                  </a:schemeClr>
                </a:solidFill>
                <a:cs typeface="Arial" pitchFamily="34" charset="0"/>
              </a:rPr>
              <a:t>LIME does work better with models that output probabilities for classification problems</a:t>
            </a:r>
            <a:endParaRPr lang="ko-KR" altLang="en-US" sz="1200" dirty="0">
              <a:solidFill>
                <a:schemeClr val="tx1">
                  <a:lumMod val="90000"/>
                  <a:lumOff val="10000"/>
                </a:schemeClr>
              </a:solidFill>
              <a:cs typeface="Arial" pitchFamily="34" charset="0"/>
            </a:endParaRPr>
          </a:p>
        </p:txBody>
      </p:sp>
      <p:sp>
        <p:nvSpPr>
          <p:cNvPr id="18" name="TextBox 17">
            <a:extLst>
              <a:ext uri="{FF2B5EF4-FFF2-40B4-BE49-F238E27FC236}">
                <a16:creationId xmlns:a16="http://schemas.microsoft.com/office/drawing/2014/main" id="{51B913BB-ABC6-4A4F-858C-705DBCCE398C}"/>
              </a:ext>
            </a:extLst>
          </p:cNvPr>
          <p:cNvSpPr txBox="1"/>
          <p:nvPr/>
        </p:nvSpPr>
        <p:spPr>
          <a:xfrm>
            <a:off x="62214" y="3474252"/>
            <a:ext cx="3666407" cy="2585323"/>
          </a:xfrm>
          <a:prstGeom prst="rect">
            <a:avLst/>
          </a:prstGeom>
          <a:noFill/>
        </p:spPr>
        <p:txBody>
          <a:bodyPr wrap="square" rtlCol="0">
            <a:spAutoFit/>
          </a:bodyPr>
          <a:lstStyle/>
          <a:p>
            <a:r>
              <a:rPr lang="en-GB" altLang="ko-KR" dirty="0">
                <a:cs typeface="Arial" pitchFamily="34" charset="0"/>
              </a:rPr>
              <a:t>Why?</a:t>
            </a:r>
          </a:p>
          <a:p>
            <a:endParaRPr lang="en-GB" altLang="ko-KR" dirty="0">
              <a:cs typeface="Arial" pitchFamily="34" charset="0"/>
            </a:endParaRPr>
          </a:p>
          <a:p>
            <a:r>
              <a:rPr lang="en-GB" altLang="ko-KR" dirty="0">
                <a:cs typeface="Arial" pitchFamily="34" charset="0"/>
              </a:rPr>
              <a:t>The better performing models are often called </a:t>
            </a:r>
            <a:r>
              <a:rPr lang="en-GB" altLang="ko-KR" dirty="0" err="1">
                <a:cs typeface="Arial" pitchFamily="34" charset="0"/>
              </a:rPr>
              <a:t>blackbox</a:t>
            </a:r>
            <a:r>
              <a:rPr lang="en-GB" altLang="ko-KR" dirty="0">
                <a:cs typeface="Arial" pitchFamily="34" charset="0"/>
              </a:rPr>
              <a:t> models such as random forests or neutral networks and these models are generally more complex and don’t have a simple way for interpreting their predictions or outcome. </a:t>
            </a:r>
            <a:endParaRPr lang="en-US" altLang="ko-KR" dirty="0">
              <a:cs typeface="Arial" pitchFamily="34" charset="0"/>
            </a:endParaRPr>
          </a:p>
        </p:txBody>
      </p:sp>
      <p:sp>
        <p:nvSpPr>
          <p:cNvPr id="11" name="TextBox 10">
            <a:extLst>
              <a:ext uri="{FF2B5EF4-FFF2-40B4-BE49-F238E27FC236}">
                <a16:creationId xmlns:a16="http://schemas.microsoft.com/office/drawing/2014/main" id="{A6042EED-DD2C-4F71-8534-6A3F480D27E6}"/>
              </a:ext>
            </a:extLst>
          </p:cNvPr>
          <p:cNvSpPr txBox="1"/>
          <p:nvPr/>
        </p:nvSpPr>
        <p:spPr>
          <a:xfrm>
            <a:off x="3903547" y="5358306"/>
            <a:ext cx="6104238" cy="830997"/>
          </a:xfrm>
          <a:prstGeom prst="rect">
            <a:avLst/>
          </a:prstGeom>
          <a:noFill/>
        </p:spPr>
        <p:txBody>
          <a:bodyPr wrap="square">
            <a:spAutoFit/>
          </a:bodyPr>
          <a:lstStyle/>
          <a:p>
            <a:r>
              <a:rPr lang="en-GB" sz="1600" dirty="0">
                <a:solidFill>
                  <a:schemeClr val="tx1">
                    <a:lumMod val="90000"/>
                    <a:lumOff val="10000"/>
                  </a:schemeClr>
                </a:solidFill>
                <a:cs typeface="Arial" pitchFamily="34" charset="0"/>
              </a:rPr>
              <a:t>Given the current set of feature values, the contribution of a feature value to the difference between the actual prediction and the mean prediction is the estimated Shapley value.</a:t>
            </a:r>
          </a:p>
        </p:txBody>
      </p:sp>
      <p:sp>
        <p:nvSpPr>
          <p:cNvPr id="13" name="TextBox 12">
            <a:extLst>
              <a:ext uri="{FF2B5EF4-FFF2-40B4-BE49-F238E27FC236}">
                <a16:creationId xmlns:a16="http://schemas.microsoft.com/office/drawing/2014/main" id="{4315A7E4-FA0A-4081-995E-B5B5F1B57C39}"/>
              </a:ext>
            </a:extLst>
          </p:cNvPr>
          <p:cNvSpPr txBox="1"/>
          <p:nvPr/>
        </p:nvSpPr>
        <p:spPr>
          <a:xfrm>
            <a:off x="3903547" y="6133866"/>
            <a:ext cx="6104238" cy="369332"/>
          </a:xfrm>
          <a:prstGeom prst="rect">
            <a:avLst/>
          </a:prstGeom>
          <a:noFill/>
        </p:spPr>
        <p:txBody>
          <a:bodyPr wrap="square">
            <a:spAutoFit/>
          </a:bodyPr>
          <a:lstStyle/>
          <a:p>
            <a:pPr marL="171450" indent="-171450">
              <a:buFont typeface="Arial" panose="020B0604020202020204" pitchFamily="34" charset="0"/>
              <a:buChar char="•"/>
            </a:pPr>
            <a:r>
              <a:rPr lang="en-GB" sz="1200" dirty="0">
                <a:solidFill>
                  <a:schemeClr val="tx1">
                    <a:lumMod val="90000"/>
                    <a:lumOff val="10000"/>
                  </a:schemeClr>
                </a:solidFill>
                <a:cs typeface="Arial" pitchFamily="34" charset="0"/>
              </a:rPr>
              <a:t>It is also possible to misinterpret </a:t>
            </a:r>
            <a:r>
              <a:rPr lang="en-GB" sz="1200" dirty="0" err="1">
                <a:solidFill>
                  <a:schemeClr val="tx1">
                    <a:lumMod val="90000"/>
                    <a:lumOff val="10000"/>
                  </a:schemeClr>
                </a:solidFill>
                <a:cs typeface="Arial" pitchFamily="34" charset="0"/>
              </a:rPr>
              <a:t>shapley</a:t>
            </a:r>
            <a:r>
              <a:rPr lang="en-GB" sz="1200" dirty="0">
                <a:solidFill>
                  <a:schemeClr val="tx1">
                    <a:lumMod val="90000"/>
                    <a:lumOff val="10000"/>
                  </a:schemeClr>
                </a:solidFill>
                <a:cs typeface="Arial" pitchFamily="34" charset="0"/>
              </a:rPr>
              <a:t> value</a:t>
            </a:r>
            <a:r>
              <a:rPr lang="en-GB" sz="1800" b="0" i="0" u="none" strike="noStrike" dirty="0">
                <a:solidFill>
                  <a:srgbClr val="000000"/>
                </a:solidFill>
                <a:effectLst/>
                <a:latin typeface="Arial" panose="020B0604020202020204" pitchFamily="34" charset="0"/>
              </a:rPr>
              <a:t>.</a:t>
            </a:r>
            <a:endParaRPr lang="en-GB" dirty="0"/>
          </a:p>
        </p:txBody>
      </p:sp>
    </p:spTree>
    <p:extLst>
      <p:ext uri="{BB962C8B-B14F-4D97-AF65-F5344CB8AC3E}">
        <p14:creationId xmlns:p14="http://schemas.microsoft.com/office/powerpoint/2010/main" val="24787296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B1DB287-2A8F-4481-B727-F521ACD2136B}"/>
              </a:ext>
            </a:extLst>
          </p:cNvPr>
          <p:cNvSpPr txBox="1"/>
          <p:nvPr/>
        </p:nvSpPr>
        <p:spPr>
          <a:xfrm>
            <a:off x="6096000" y="2721392"/>
            <a:ext cx="4314433" cy="4247317"/>
          </a:xfrm>
          <a:prstGeom prst="rect">
            <a:avLst/>
          </a:prstGeom>
          <a:noFill/>
        </p:spPr>
        <p:txBody>
          <a:bodyPr wrap="square" rtlCol="0">
            <a:spAutoFit/>
          </a:bodyPr>
          <a:lstStyle/>
          <a:p>
            <a:r>
              <a:rPr lang="en-GB" dirty="0"/>
              <a:t>For this Health research contract opportunities with SME that was closed as lost  and it was open for 322 : </a:t>
            </a:r>
          </a:p>
          <a:p>
            <a:endParaRPr lang="en-GB" dirty="0"/>
          </a:p>
          <a:p>
            <a:r>
              <a:rPr lang="en-GB" dirty="0"/>
              <a:t>• The missing lead faculty value negatively correlates with conversion rate</a:t>
            </a:r>
          </a:p>
          <a:p>
            <a:endParaRPr lang="en-GB" dirty="0"/>
          </a:p>
          <a:p>
            <a:r>
              <a:rPr lang="en-GB" dirty="0"/>
              <a:t>• High values in days open negatively correlate with conversion rate</a:t>
            </a:r>
          </a:p>
          <a:p>
            <a:endParaRPr lang="en-GB" dirty="0"/>
          </a:p>
          <a:p>
            <a:r>
              <a:rPr lang="en-GB" dirty="0"/>
              <a:t>• More opportunities created with the same clients may have more negative impact towards the conversion rate.</a:t>
            </a:r>
          </a:p>
          <a:p>
            <a:endParaRPr lang="en-GB" dirty="0"/>
          </a:p>
        </p:txBody>
      </p:sp>
      <p:pic>
        <p:nvPicPr>
          <p:cNvPr id="6" name="Picture 2">
            <a:extLst>
              <a:ext uri="{FF2B5EF4-FFF2-40B4-BE49-F238E27FC236}">
                <a16:creationId xmlns:a16="http://schemas.microsoft.com/office/drawing/2014/main" id="{F6CD0F42-F5D9-409D-9C66-42A740CB98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662" y="2959836"/>
            <a:ext cx="6142662" cy="3770430"/>
          </a:xfrm>
          <a:prstGeom prst="rect">
            <a:avLst/>
          </a:prstGeom>
          <a:noFill/>
          <a:extLst>
            <a:ext uri="{909E8E84-426E-40DD-AFC4-6F175D3DCCD1}">
              <a14:hiddenFill xmlns:a14="http://schemas.microsoft.com/office/drawing/2010/main">
                <a:solidFill>
                  <a:srgbClr val="FFFFFF"/>
                </a:solidFill>
              </a14:hiddenFill>
            </a:ext>
          </a:extLst>
        </p:spPr>
      </p:pic>
      <p:sp>
        <p:nvSpPr>
          <p:cNvPr id="8" name="Oval 7">
            <a:extLst>
              <a:ext uri="{FF2B5EF4-FFF2-40B4-BE49-F238E27FC236}">
                <a16:creationId xmlns:a16="http://schemas.microsoft.com/office/drawing/2014/main" id="{5E474DE0-D5B8-4882-9F94-CE707A1578F1}"/>
              </a:ext>
            </a:extLst>
          </p:cNvPr>
          <p:cNvSpPr/>
          <p:nvPr/>
        </p:nvSpPr>
        <p:spPr>
          <a:xfrm>
            <a:off x="504059" y="5588924"/>
            <a:ext cx="5360713" cy="454951"/>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Oval 9">
            <a:extLst>
              <a:ext uri="{FF2B5EF4-FFF2-40B4-BE49-F238E27FC236}">
                <a16:creationId xmlns:a16="http://schemas.microsoft.com/office/drawing/2014/main" id="{1E97AACC-AEB7-45C9-B539-D92804AC5B13}"/>
              </a:ext>
            </a:extLst>
          </p:cNvPr>
          <p:cNvSpPr/>
          <p:nvPr/>
        </p:nvSpPr>
        <p:spPr>
          <a:xfrm>
            <a:off x="1832366" y="3867471"/>
            <a:ext cx="4032406" cy="454951"/>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Oval 10">
            <a:extLst>
              <a:ext uri="{FF2B5EF4-FFF2-40B4-BE49-F238E27FC236}">
                <a16:creationId xmlns:a16="http://schemas.microsoft.com/office/drawing/2014/main" id="{A5B52278-16FD-48C8-8E5F-697D5A3BF4B9}"/>
              </a:ext>
            </a:extLst>
          </p:cNvPr>
          <p:cNvSpPr/>
          <p:nvPr/>
        </p:nvSpPr>
        <p:spPr>
          <a:xfrm>
            <a:off x="1781567" y="4438142"/>
            <a:ext cx="4083206" cy="454951"/>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BC2E3F02-812C-9641-A979-A5FA29DD0015}"/>
              </a:ext>
            </a:extLst>
          </p:cNvPr>
          <p:cNvSpPr txBox="1"/>
          <p:nvPr/>
        </p:nvSpPr>
        <p:spPr>
          <a:xfrm>
            <a:off x="3208382" y="654894"/>
            <a:ext cx="5312780" cy="923330"/>
          </a:xfrm>
          <a:prstGeom prst="rect">
            <a:avLst/>
          </a:prstGeom>
          <a:noFill/>
        </p:spPr>
        <p:txBody>
          <a:bodyPr wrap="square" rtlCol="0" anchor="ctr">
            <a:spAutoFit/>
          </a:bodyPr>
          <a:lstStyle/>
          <a:p>
            <a:r>
              <a:rPr lang="en-GB" altLang="ko-KR" sz="5400" dirty="0">
                <a:solidFill>
                  <a:schemeClr val="bg1"/>
                </a:solidFill>
                <a:cs typeface="Arial" pitchFamily="34" charset="0"/>
              </a:rPr>
              <a:t>R</a:t>
            </a:r>
            <a:r>
              <a:rPr lang="en-US" altLang="zh-CN" sz="5400" dirty="0" err="1">
                <a:solidFill>
                  <a:schemeClr val="bg1"/>
                </a:solidFill>
                <a:cs typeface="Arial" pitchFamily="34" charset="0"/>
              </a:rPr>
              <a:t>esults</a:t>
            </a:r>
            <a:r>
              <a:rPr lang="en-US" altLang="zh-CN" sz="5400" dirty="0">
                <a:solidFill>
                  <a:schemeClr val="bg1"/>
                </a:solidFill>
                <a:cs typeface="Arial" pitchFamily="34" charset="0"/>
              </a:rPr>
              <a:t> - LIME</a:t>
            </a:r>
            <a:endParaRPr lang="ko-KR" altLang="en-US" sz="5400" dirty="0">
              <a:solidFill>
                <a:schemeClr val="bg1"/>
              </a:solidFill>
              <a:cs typeface="Arial" pitchFamily="34" charset="0"/>
            </a:endParaRPr>
          </a:p>
        </p:txBody>
      </p:sp>
    </p:spTree>
    <p:extLst>
      <p:ext uri="{BB962C8B-B14F-4D97-AF65-F5344CB8AC3E}">
        <p14:creationId xmlns:p14="http://schemas.microsoft.com/office/powerpoint/2010/main" val="1052707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1"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4DD14B4-5A7F-4F48-BCB9-413F8F283024}"/>
              </a:ext>
            </a:extLst>
          </p:cNvPr>
          <p:cNvSpPr txBox="1"/>
          <p:nvPr/>
        </p:nvSpPr>
        <p:spPr>
          <a:xfrm>
            <a:off x="3208382" y="654894"/>
            <a:ext cx="5312780" cy="923330"/>
          </a:xfrm>
          <a:prstGeom prst="rect">
            <a:avLst/>
          </a:prstGeom>
          <a:noFill/>
        </p:spPr>
        <p:txBody>
          <a:bodyPr wrap="square" rtlCol="0" anchor="ctr">
            <a:spAutoFit/>
          </a:bodyPr>
          <a:lstStyle/>
          <a:p>
            <a:r>
              <a:rPr lang="en-GB" altLang="ko-KR" sz="5400" dirty="0">
                <a:solidFill>
                  <a:schemeClr val="bg1"/>
                </a:solidFill>
                <a:cs typeface="Arial" pitchFamily="34" charset="0"/>
              </a:rPr>
              <a:t>R</a:t>
            </a:r>
            <a:r>
              <a:rPr lang="en-US" altLang="zh-CN" sz="5400" dirty="0" err="1">
                <a:solidFill>
                  <a:schemeClr val="bg1"/>
                </a:solidFill>
                <a:cs typeface="Arial" pitchFamily="34" charset="0"/>
              </a:rPr>
              <a:t>esults</a:t>
            </a:r>
            <a:r>
              <a:rPr lang="en-US" altLang="zh-CN" sz="5400" dirty="0">
                <a:solidFill>
                  <a:schemeClr val="bg1"/>
                </a:solidFill>
                <a:cs typeface="Arial" pitchFamily="34" charset="0"/>
              </a:rPr>
              <a:t> - SHAP</a:t>
            </a:r>
            <a:endParaRPr lang="ko-KR" altLang="en-US" sz="5400" dirty="0">
              <a:solidFill>
                <a:schemeClr val="bg1"/>
              </a:solidFill>
              <a:cs typeface="Arial" pitchFamily="34" charset="0"/>
            </a:endParaRPr>
          </a:p>
        </p:txBody>
      </p:sp>
      <p:pic>
        <p:nvPicPr>
          <p:cNvPr id="2" name="Picture 2">
            <a:extLst>
              <a:ext uri="{FF2B5EF4-FFF2-40B4-BE49-F238E27FC236}">
                <a16:creationId xmlns:a16="http://schemas.microsoft.com/office/drawing/2014/main" id="{72F6958C-F212-44B1-8F25-7BAB67F191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110470"/>
            <a:ext cx="5118100" cy="437038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7209733-EBEC-4F0E-A5AC-7AE118BA96C5}"/>
              </a:ext>
            </a:extLst>
          </p:cNvPr>
          <p:cNvSpPr txBox="1"/>
          <p:nvPr/>
        </p:nvSpPr>
        <p:spPr>
          <a:xfrm>
            <a:off x="4826895" y="2111465"/>
            <a:ext cx="5558362" cy="5078313"/>
          </a:xfrm>
          <a:prstGeom prst="rect">
            <a:avLst/>
          </a:prstGeom>
          <a:solidFill>
            <a:schemeClr val="bg1"/>
          </a:solidFill>
        </p:spPr>
        <p:txBody>
          <a:bodyPr wrap="square" rtlCol="0">
            <a:spAutoFit/>
          </a:bodyPr>
          <a:lstStyle/>
          <a:p>
            <a:pPr marL="285750" indent="-285750">
              <a:buFont typeface="Arial" panose="020B0604020202020204" pitchFamily="34" charset="0"/>
              <a:buChar char="•"/>
            </a:pPr>
            <a:r>
              <a:rPr lang="en-GB" dirty="0">
                <a:solidFill>
                  <a:srgbClr val="000000"/>
                </a:solidFill>
                <a:latin typeface="Calibri" panose="020F0502020204030204" pitchFamily="34" charset="0"/>
                <a:ea typeface="DengXian" panose="02010600030101010101" pitchFamily="2" charset="-122"/>
                <a:cs typeface="Times New Roman" panose="02020603050405020304" pitchFamily="18" charset="0"/>
              </a:rPr>
              <a:t>H</a:t>
            </a:r>
            <a:r>
              <a:rPr lang="en-GB" sz="1800" kern="1200" dirty="0">
                <a:solidFill>
                  <a:srgbClr val="000000"/>
                </a:solidFill>
                <a:effectLst/>
                <a:latin typeface="Calibri" panose="020F0502020204030204" pitchFamily="34" charset="0"/>
                <a:ea typeface="DengXian" panose="02010600030101010101" pitchFamily="2" charset="-122"/>
                <a:cs typeface="Times New Roman" panose="02020603050405020304" pitchFamily="18" charset="0"/>
              </a:rPr>
              <a:t>igher probability of closing an opportunity as success within the first 150 days after it was created in the system. The longer it was open, lower the probability of conversion.</a:t>
            </a:r>
            <a:endParaRPr lang="en-GB" sz="1800" dirty="0">
              <a:effectLst/>
              <a:latin typeface="Times New Roman" panose="02020603050405020304" pitchFamily="18" charset="0"/>
              <a:ea typeface="Times New Roman" panose="02020603050405020304" pitchFamily="18" charset="0"/>
            </a:endParaRPr>
          </a:p>
          <a:p>
            <a:pPr marL="285750" indent="-285750">
              <a:buFont typeface="Arial" panose="020B0604020202020204" pitchFamily="34" charset="0"/>
              <a:buChar char="•"/>
            </a:pPr>
            <a:endParaRPr lang="en-GB" dirty="0">
              <a:solidFill>
                <a:srgbClr val="000000"/>
              </a:solidFill>
              <a:latin typeface="Calibri" panose="020F0502020204030204" pitchFamily="34" charset="0"/>
              <a:ea typeface="DengXian" panose="02010600030101010101" pitchFamily="2" charset="-122"/>
              <a:cs typeface="Times New Roman" panose="02020603050405020304" pitchFamily="18" charset="0"/>
            </a:endParaRPr>
          </a:p>
          <a:p>
            <a:pPr marL="285750" indent="-285750">
              <a:buFont typeface="Arial" panose="020B0604020202020204" pitchFamily="34" charset="0"/>
              <a:buChar char="•"/>
            </a:pPr>
            <a:r>
              <a:rPr lang="en-GB" dirty="0">
                <a:solidFill>
                  <a:srgbClr val="000000"/>
                </a:solidFill>
                <a:latin typeface="Calibri" panose="020F0502020204030204" pitchFamily="34" charset="0"/>
                <a:ea typeface="DengXian" panose="02010600030101010101" pitchFamily="2" charset="-122"/>
                <a:cs typeface="Times New Roman" panose="02020603050405020304" pitchFamily="18" charset="0"/>
              </a:rPr>
              <a:t>While the opportunities are RICE supported, the chances of conversion is much higher than non-supported opportunities. </a:t>
            </a:r>
          </a:p>
          <a:p>
            <a:pPr marL="285750" indent="-285750">
              <a:buFont typeface="Arial" panose="020B0604020202020204" pitchFamily="34" charset="0"/>
              <a:buChar char="•"/>
            </a:pPr>
            <a:endParaRPr lang="en-GB" dirty="0">
              <a:solidFill>
                <a:srgbClr val="000000"/>
              </a:solidFill>
              <a:latin typeface="Calibri" panose="020F0502020204030204" pitchFamily="34" charset="0"/>
              <a:ea typeface="DengXian" panose="02010600030101010101" pitchFamily="2" charset="-122"/>
              <a:cs typeface="Times New Roman" panose="02020603050405020304" pitchFamily="18" charset="0"/>
            </a:endParaRPr>
          </a:p>
          <a:p>
            <a:pPr marL="285750" indent="-285750">
              <a:buFont typeface="Arial" panose="020B0604020202020204" pitchFamily="34" charset="0"/>
              <a:buChar char="•"/>
            </a:pPr>
            <a:r>
              <a:rPr lang="en-GB" dirty="0">
                <a:solidFill>
                  <a:srgbClr val="000000"/>
                </a:solidFill>
                <a:latin typeface="Calibri" panose="020F0502020204030204" pitchFamily="34" charset="0"/>
                <a:ea typeface="DengXian" panose="02010600030101010101" pitchFamily="2" charset="-122"/>
                <a:cs typeface="Times New Roman" panose="02020603050405020304" pitchFamily="18" charset="0"/>
              </a:rPr>
              <a:t>The grants and co-location opportunities tend to have lower conversion rate compare to technology transfer and sponsorship.</a:t>
            </a:r>
          </a:p>
          <a:p>
            <a:endParaRPr lang="en-GB" dirty="0">
              <a:solidFill>
                <a:srgbClr val="000000"/>
              </a:solidFill>
              <a:latin typeface="Calibri" panose="020F0502020204030204" pitchFamily="34" charset="0"/>
              <a:ea typeface="DengXian" panose="02010600030101010101" pitchFamily="2" charset="-122"/>
              <a:cs typeface="Times New Roman" panose="02020603050405020304" pitchFamily="18" charset="0"/>
            </a:endParaRPr>
          </a:p>
          <a:p>
            <a:pPr marL="285750" indent="-285750">
              <a:buFont typeface="Arial" panose="020B0604020202020204" pitchFamily="34" charset="0"/>
              <a:buChar char="•"/>
            </a:pPr>
            <a:r>
              <a:rPr lang="en-GB" dirty="0">
                <a:solidFill>
                  <a:srgbClr val="000000"/>
                </a:solidFill>
                <a:latin typeface="Calibri" panose="020F0502020204030204" pitchFamily="34" charset="0"/>
                <a:ea typeface="DengXian" panose="02010600030101010101" pitchFamily="2" charset="-122"/>
                <a:cs typeface="Times New Roman" panose="02020603050405020304" pitchFamily="18" charset="0"/>
              </a:rPr>
              <a:t>The more opportunities that were created with the same client tend to increase the chance of conversion. However, the success rate would start decreasing from ~200. </a:t>
            </a:r>
          </a:p>
          <a:p>
            <a:pPr marL="285750" indent="-285750">
              <a:buFont typeface="Arial" panose="020B0604020202020204" pitchFamily="34" charset="0"/>
              <a:buChar char="•"/>
            </a:pPr>
            <a:endParaRPr lang="en-GB" dirty="0"/>
          </a:p>
        </p:txBody>
      </p:sp>
      <p:sp>
        <p:nvSpPr>
          <p:cNvPr id="6" name="Oval 5">
            <a:extLst>
              <a:ext uri="{FF2B5EF4-FFF2-40B4-BE49-F238E27FC236}">
                <a16:creationId xmlns:a16="http://schemas.microsoft.com/office/drawing/2014/main" id="{B3409B94-BF15-429B-9BFC-B45239FECE8D}"/>
              </a:ext>
            </a:extLst>
          </p:cNvPr>
          <p:cNvSpPr/>
          <p:nvPr/>
        </p:nvSpPr>
        <p:spPr>
          <a:xfrm>
            <a:off x="-25908" y="3517716"/>
            <a:ext cx="4454011" cy="278991"/>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Oval 7">
            <a:extLst>
              <a:ext uri="{FF2B5EF4-FFF2-40B4-BE49-F238E27FC236}">
                <a16:creationId xmlns:a16="http://schemas.microsoft.com/office/drawing/2014/main" id="{B1080494-4692-4303-8F38-A29CFA1F1561}"/>
              </a:ext>
            </a:extLst>
          </p:cNvPr>
          <p:cNvSpPr/>
          <p:nvPr/>
        </p:nvSpPr>
        <p:spPr>
          <a:xfrm>
            <a:off x="585947" y="2346626"/>
            <a:ext cx="3842156" cy="278991"/>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val 9">
            <a:extLst>
              <a:ext uri="{FF2B5EF4-FFF2-40B4-BE49-F238E27FC236}">
                <a16:creationId xmlns:a16="http://schemas.microsoft.com/office/drawing/2014/main" id="{2CF44070-2DF4-4936-A73E-925382F298A5}"/>
              </a:ext>
            </a:extLst>
          </p:cNvPr>
          <p:cNvSpPr/>
          <p:nvPr/>
        </p:nvSpPr>
        <p:spPr>
          <a:xfrm>
            <a:off x="0" y="4371631"/>
            <a:ext cx="4454011" cy="278991"/>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Oval 11">
            <a:extLst>
              <a:ext uri="{FF2B5EF4-FFF2-40B4-BE49-F238E27FC236}">
                <a16:creationId xmlns:a16="http://schemas.microsoft.com/office/drawing/2014/main" id="{D8E10FBE-305B-403A-9A26-CB1AF6891B03}"/>
              </a:ext>
            </a:extLst>
          </p:cNvPr>
          <p:cNvSpPr/>
          <p:nvPr/>
        </p:nvSpPr>
        <p:spPr>
          <a:xfrm>
            <a:off x="576590" y="3779778"/>
            <a:ext cx="3842158" cy="229261"/>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509571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10" grpId="0" animBg="1"/>
      <p:bldP spid="1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708039" y="674497"/>
            <a:ext cx="4775921" cy="923330"/>
          </a:xfrm>
          <a:prstGeom prst="rect">
            <a:avLst/>
          </a:prstGeom>
          <a:noFill/>
        </p:spPr>
        <p:txBody>
          <a:bodyPr wrap="square" rtlCol="0" anchor="ctr">
            <a:spAutoFit/>
          </a:bodyPr>
          <a:lstStyle/>
          <a:p>
            <a:r>
              <a:rPr lang="en-US" altLang="ko-KR" sz="5400" dirty="0">
                <a:solidFill>
                  <a:schemeClr val="bg1"/>
                </a:solidFill>
                <a:cs typeface="Arial" pitchFamily="34" charset="0"/>
              </a:rPr>
              <a:t>Meet the team</a:t>
            </a:r>
          </a:p>
        </p:txBody>
      </p:sp>
      <p:grpSp>
        <p:nvGrpSpPr>
          <p:cNvPr id="14" name="Group 13">
            <a:extLst>
              <a:ext uri="{FF2B5EF4-FFF2-40B4-BE49-F238E27FC236}">
                <a16:creationId xmlns:a16="http://schemas.microsoft.com/office/drawing/2014/main" id="{B0E3F1C5-2C7C-46CF-B650-513F67A38C80}"/>
              </a:ext>
            </a:extLst>
          </p:cNvPr>
          <p:cNvGrpSpPr/>
          <p:nvPr/>
        </p:nvGrpSpPr>
        <p:grpSpPr>
          <a:xfrm>
            <a:off x="3733143" y="7191000"/>
            <a:ext cx="3187416" cy="576000"/>
            <a:chOff x="6669022" y="3358038"/>
            <a:chExt cx="2401714" cy="576000"/>
          </a:xfrm>
        </p:grpSpPr>
        <p:sp>
          <p:nvSpPr>
            <p:cNvPr id="15" name="Rounded Rectangle 4">
              <a:extLst>
                <a:ext uri="{FF2B5EF4-FFF2-40B4-BE49-F238E27FC236}">
                  <a16:creationId xmlns:a16="http://schemas.microsoft.com/office/drawing/2014/main" id="{C1165BEC-69DA-41B2-9402-3860BD893F52}"/>
                </a:ext>
              </a:extLst>
            </p:cNvPr>
            <p:cNvSpPr/>
            <p:nvPr/>
          </p:nvSpPr>
          <p:spPr>
            <a:xfrm>
              <a:off x="6669022" y="3358038"/>
              <a:ext cx="2376264" cy="576000"/>
            </a:xfrm>
            <a:prstGeom prst="roundRect">
              <a:avLst>
                <a:gd name="adj" fmla="val 50000"/>
              </a:avLst>
            </a:prstGeom>
            <a:solidFill>
              <a:schemeClr val="bg1"/>
            </a:solidFill>
            <a:ln w="76200">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lumMod val="65000"/>
                    <a:lumOff val="35000"/>
                  </a:schemeClr>
                </a:solidFill>
              </a:endParaRPr>
            </a:p>
          </p:txBody>
        </p:sp>
        <p:sp>
          <p:nvSpPr>
            <p:cNvPr id="16" name="TextBox 15">
              <a:extLst>
                <a:ext uri="{FF2B5EF4-FFF2-40B4-BE49-F238E27FC236}">
                  <a16:creationId xmlns:a16="http://schemas.microsoft.com/office/drawing/2014/main" id="{7EC51D46-00B7-4A70-9C01-BFF66418D560}"/>
                </a:ext>
              </a:extLst>
            </p:cNvPr>
            <p:cNvSpPr txBox="1"/>
            <p:nvPr/>
          </p:nvSpPr>
          <p:spPr>
            <a:xfrm>
              <a:off x="6694472" y="3461372"/>
              <a:ext cx="2376264" cy="369332"/>
            </a:xfrm>
            <a:prstGeom prst="rect">
              <a:avLst/>
            </a:prstGeom>
            <a:noFill/>
          </p:spPr>
          <p:txBody>
            <a:bodyPr wrap="square" rtlCol="0">
              <a:spAutoFit/>
            </a:bodyPr>
            <a:lstStyle/>
            <a:p>
              <a:pPr algn="ctr"/>
              <a:r>
                <a:rPr lang="en-US" altLang="ko-KR" b="1" dirty="0">
                  <a:solidFill>
                    <a:schemeClr val="tx1">
                      <a:lumMod val="75000"/>
                      <a:lumOff val="25000"/>
                    </a:schemeClr>
                  </a:solidFill>
                  <a:cs typeface="Arial" pitchFamily="34" charset="0"/>
                </a:rPr>
                <a:t>Limited Resources!</a:t>
              </a:r>
              <a:endParaRPr lang="ko-KR" altLang="en-US" b="1" dirty="0">
                <a:solidFill>
                  <a:schemeClr val="tx1">
                    <a:lumMod val="75000"/>
                    <a:lumOff val="25000"/>
                  </a:schemeClr>
                </a:solidFill>
                <a:cs typeface="Arial" pitchFamily="34" charset="0"/>
              </a:endParaRPr>
            </a:p>
          </p:txBody>
        </p:sp>
      </p:grpSp>
      <p:pic>
        <p:nvPicPr>
          <p:cNvPr id="39" name="Picture 38" descr="A close up of a logo&#10;&#10;Description automatically generated">
            <a:extLst>
              <a:ext uri="{FF2B5EF4-FFF2-40B4-BE49-F238E27FC236}">
                <a16:creationId xmlns:a16="http://schemas.microsoft.com/office/drawing/2014/main" id="{70E817F1-734F-45AB-AEE9-55C7E0AD8C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71808" y="6858000"/>
            <a:ext cx="1597676" cy="1597676"/>
          </a:xfrm>
          <a:prstGeom prst="rect">
            <a:avLst/>
          </a:prstGeom>
        </p:spPr>
      </p:pic>
      <p:pic>
        <p:nvPicPr>
          <p:cNvPr id="40" name="Picture 39" descr="A close up of a sign&#10;&#10;Description automatically generated">
            <a:extLst>
              <a:ext uri="{FF2B5EF4-FFF2-40B4-BE49-F238E27FC236}">
                <a16:creationId xmlns:a16="http://schemas.microsoft.com/office/drawing/2014/main" id="{F308E432-2660-4DCD-AE8B-926D451734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179" y="6858000"/>
            <a:ext cx="1242000" cy="1242000"/>
          </a:xfrm>
          <a:prstGeom prst="rect">
            <a:avLst/>
          </a:prstGeom>
        </p:spPr>
      </p:pic>
      <p:graphicFrame>
        <p:nvGraphicFramePr>
          <p:cNvPr id="4" name="Table 5">
            <a:extLst>
              <a:ext uri="{FF2B5EF4-FFF2-40B4-BE49-F238E27FC236}">
                <a16:creationId xmlns:a16="http://schemas.microsoft.com/office/drawing/2014/main" id="{8EC0CA7B-426C-0746-BD54-A10B93FD1DB7}"/>
              </a:ext>
            </a:extLst>
          </p:cNvPr>
          <p:cNvGraphicFramePr>
            <a:graphicFrameLocks noGrp="1"/>
          </p:cNvGraphicFramePr>
          <p:nvPr/>
        </p:nvGraphicFramePr>
        <p:xfrm>
          <a:off x="-195944" y="4633631"/>
          <a:ext cx="11364685" cy="1320800"/>
        </p:xfrm>
        <a:graphic>
          <a:graphicData uri="http://schemas.openxmlformats.org/drawingml/2006/table">
            <a:tbl>
              <a:tblPr firstRow="1" bandRow="1">
                <a:tableStyleId>{5C22544A-7EE6-4342-B048-85BDC9FD1C3A}</a:tableStyleId>
              </a:tblPr>
              <a:tblGrid>
                <a:gridCol w="2272937">
                  <a:extLst>
                    <a:ext uri="{9D8B030D-6E8A-4147-A177-3AD203B41FA5}">
                      <a16:colId xmlns:a16="http://schemas.microsoft.com/office/drawing/2014/main" val="2533824047"/>
                    </a:ext>
                  </a:extLst>
                </a:gridCol>
                <a:gridCol w="2272937">
                  <a:extLst>
                    <a:ext uri="{9D8B030D-6E8A-4147-A177-3AD203B41FA5}">
                      <a16:colId xmlns:a16="http://schemas.microsoft.com/office/drawing/2014/main" val="990666955"/>
                    </a:ext>
                  </a:extLst>
                </a:gridCol>
                <a:gridCol w="2272937">
                  <a:extLst>
                    <a:ext uri="{9D8B030D-6E8A-4147-A177-3AD203B41FA5}">
                      <a16:colId xmlns:a16="http://schemas.microsoft.com/office/drawing/2014/main" val="1365536502"/>
                    </a:ext>
                  </a:extLst>
                </a:gridCol>
                <a:gridCol w="2272937">
                  <a:extLst>
                    <a:ext uri="{9D8B030D-6E8A-4147-A177-3AD203B41FA5}">
                      <a16:colId xmlns:a16="http://schemas.microsoft.com/office/drawing/2014/main" val="1547399095"/>
                    </a:ext>
                  </a:extLst>
                </a:gridCol>
                <a:gridCol w="2272937">
                  <a:extLst>
                    <a:ext uri="{9D8B030D-6E8A-4147-A177-3AD203B41FA5}">
                      <a16:colId xmlns:a16="http://schemas.microsoft.com/office/drawing/2014/main" val="3839319414"/>
                    </a:ext>
                  </a:extLst>
                </a:gridCol>
              </a:tblGrid>
              <a:tr h="370840">
                <a:tc>
                  <a:txBody>
                    <a:bodyPr/>
                    <a:lstStyle/>
                    <a:p>
                      <a:pPr algn="ctr"/>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43270113"/>
                  </a:ext>
                </a:extLst>
              </a:tr>
              <a:tr h="370840">
                <a:tc>
                  <a:txBody>
                    <a:bodyPr/>
                    <a:lstStyle/>
                    <a:p>
                      <a:pPr algn="ctr"/>
                      <a:r>
                        <a:rPr lang="en-AU" dirty="0"/>
                        <a:t>Bing Lesley Yuan </a:t>
                      </a:r>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AU" dirty="0"/>
                        <a:t>Xin Li </a:t>
                      </a:r>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AU" dirty="0" err="1"/>
                        <a:t>Xinhui</a:t>
                      </a:r>
                      <a:r>
                        <a:rPr lang="en-AU" dirty="0"/>
                        <a:t> Lu </a:t>
                      </a:r>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AU" dirty="0" err="1"/>
                        <a:t>Ziyan</a:t>
                      </a:r>
                      <a:r>
                        <a:rPr lang="en-AU" dirty="0"/>
                        <a:t> Zhao </a:t>
                      </a:r>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AU" dirty="0"/>
                        <a:t>Raelene Huang </a:t>
                      </a:r>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33665746"/>
                  </a:ext>
                </a:extLst>
              </a:tr>
              <a:tr h="370840">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US" sz="1600" i="1" dirty="0"/>
                        <a:t>Model Developer / Data Analyst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i="1" dirty="0"/>
                        <a:t>Data Engineer / </a:t>
                      </a:r>
                    </a:p>
                    <a:p>
                      <a:pPr algn="ctr"/>
                      <a:r>
                        <a:rPr lang="en-US" sz="1600" i="1" dirty="0"/>
                        <a:t>Scrum Master</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US" sz="1600" i="1" dirty="0"/>
                        <a:t>Model Developer / Data Analyst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US" sz="1600" i="1" dirty="0"/>
                        <a:t>Model Developer / Data Analyst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US" sz="1600" i="1" dirty="0"/>
                        <a:t>Model Developer /</a:t>
                      </a:r>
                    </a:p>
                    <a:p>
                      <a:pPr algn="ctr"/>
                      <a:r>
                        <a:rPr lang="en-US" sz="1600" i="1" dirty="0"/>
                        <a:t>Team Leader</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19881007"/>
                  </a:ext>
                </a:extLst>
              </a:tr>
            </a:tbl>
          </a:graphicData>
        </a:graphic>
      </p:graphicFrame>
      <p:pic>
        <p:nvPicPr>
          <p:cNvPr id="13" name="Picture 12">
            <a:extLst>
              <a:ext uri="{FF2B5EF4-FFF2-40B4-BE49-F238E27FC236}">
                <a16:creationId xmlns:a16="http://schemas.microsoft.com/office/drawing/2014/main" id="{6CCAB16D-9328-7D41-9283-57A9CED999BF}"/>
              </a:ext>
            </a:extLst>
          </p:cNvPr>
          <p:cNvPicPr>
            <a:picLocks noChangeAspect="1"/>
          </p:cNvPicPr>
          <p:nvPr/>
        </p:nvPicPr>
        <p:blipFill rotWithShape="1">
          <a:blip r:embed="rId4"/>
          <a:srcRect l="4954" t="4449" r="4908" b="6419"/>
          <a:stretch/>
        </p:blipFill>
        <p:spPr>
          <a:xfrm>
            <a:off x="98303" y="3170608"/>
            <a:ext cx="1744884" cy="1744884"/>
          </a:xfrm>
          <a:prstGeom prst="ellipse">
            <a:avLst/>
          </a:prstGeom>
        </p:spPr>
      </p:pic>
      <p:pic>
        <p:nvPicPr>
          <p:cNvPr id="17" name="Picture 16" descr="A person posing for the camera&#10;&#10;Description automatically generated">
            <a:extLst>
              <a:ext uri="{FF2B5EF4-FFF2-40B4-BE49-F238E27FC236}">
                <a16:creationId xmlns:a16="http://schemas.microsoft.com/office/drawing/2014/main" id="{99A40BF8-F0B4-654B-98BD-D90FC26B9F0B}"/>
              </a:ext>
            </a:extLst>
          </p:cNvPr>
          <p:cNvPicPr>
            <a:picLocks noChangeAspect="1"/>
          </p:cNvPicPr>
          <p:nvPr/>
        </p:nvPicPr>
        <p:blipFill rotWithShape="1">
          <a:blip r:embed="rId5">
            <a:extLst>
              <a:ext uri="{28A0092B-C50C-407E-A947-70E740481C1C}">
                <a14:useLocalDpi xmlns:a14="http://schemas.microsoft.com/office/drawing/2010/main" val="0"/>
              </a:ext>
            </a:extLst>
          </a:blip>
          <a:srcRect l="13966" t="4311" r="8307"/>
          <a:stretch/>
        </p:blipFill>
        <p:spPr>
          <a:xfrm>
            <a:off x="9149102" y="3170608"/>
            <a:ext cx="1725395" cy="1744884"/>
          </a:xfrm>
          <a:prstGeom prst="ellipse">
            <a:avLst/>
          </a:prstGeom>
        </p:spPr>
      </p:pic>
      <p:pic>
        <p:nvPicPr>
          <p:cNvPr id="7" name="Picture 6" descr="A person sitting at a table&#10;&#10;Description automatically generated">
            <a:extLst>
              <a:ext uri="{FF2B5EF4-FFF2-40B4-BE49-F238E27FC236}">
                <a16:creationId xmlns:a16="http://schemas.microsoft.com/office/drawing/2014/main" id="{4A663002-42D3-7E43-9A43-12CB2011C11C}"/>
              </a:ext>
            </a:extLst>
          </p:cNvPr>
          <p:cNvPicPr>
            <a:picLocks noChangeAspect="1"/>
          </p:cNvPicPr>
          <p:nvPr/>
        </p:nvPicPr>
        <p:blipFill rotWithShape="1">
          <a:blip r:embed="rId6">
            <a:extLst>
              <a:ext uri="{28A0092B-C50C-407E-A947-70E740481C1C}">
                <a14:useLocalDpi xmlns:a14="http://schemas.microsoft.com/office/drawing/2010/main" val="0"/>
              </a:ext>
            </a:extLst>
          </a:blip>
          <a:srcRect l="13219" t="8767" r="30518" b="16216"/>
          <a:stretch/>
        </p:blipFill>
        <p:spPr>
          <a:xfrm>
            <a:off x="6886783" y="3170608"/>
            <a:ext cx="1746000" cy="1746000"/>
          </a:xfrm>
          <a:prstGeom prst="ellipse">
            <a:avLst/>
          </a:prstGeom>
        </p:spPr>
      </p:pic>
      <p:pic>
        <p:nvPicPr>
          <p:cNvPr id="10" name="Picture 9" descr="A person holding an animal&#10;&#10;Description automatically generated">
            <a:extLst>
              <a:ext uri="{FF2B5EF4-FFF2-40B4-BE49-F238E27FC236}">
                <a16:creationId xmlns:a16="http://schemas.microsoft.com/office/drawing/2014/main" id="{CCA5A301-180D-B547-9980-2A3B773E4B8D}"/>
              </a:ext>
            </a:extLst>
          </p:cNvPr>
          <p:cNvPicPr>
            <a:picLocks noChangeAspect="1"/>
          </p:cNvPicPr>
          <p:nvPr/>
        </p:nvPicPr>
        <p:blipFill rotWithShape="1">
          <a:blip r:embed="rId7">
            <a:extLst>
              <a:ext uri="{28A0092B-C50C-407E-A947-70E740481C1C}">
                <a14:useLocalDpi xmlns:a14="http://schemas.microsoft.com/office/drawing/2010/main" val="0"/>
              </a:ext>
            </a:extLst>
          </a:blip>
          <a:srcRect l="26784" t="3015" r="19920" b="4883"/>
          <a:stretch/>
        </p:blipFill>
        <p:spPr>
          <a:xfrm>
            <a:off x="2340017" y="3170608"/>
            <a:ext cx="1744884" cy="1744884"/>
          </a:xfrm>
          <a:prstGeom prst="ellipse">
            <a:avLst/>
          </a:prstGeom>
        </p:spPr>
      </p:pic>
      <p:pic>
        <p:nvPicPr>
          <p:cNvPr id="19" name="Picture 18" descr="A person looking at the camera&#10;&#10;Description automatically generated">
            <a:extLst>
              <a:ext uri="{FF2B5EF4-FFF2-40B4-BE49-F238E27FC236}">
                <a16:creationId xmlns:a16="http://schemas.microsoft.com/office/drawing/2014/main" id="{FE11AE76-70B7-B54A-87DF-102BFA07B51A}"/>
              </a:ext>
            </a:extLst>
          </p:cNvPr>
          <p:cNvPicPr>
            <a:picLocks noChangeAspect="1"/>
          </p:cNvPicPr>
          <p:nvPr/>
        </p:nvPicPr>
        <p:blipFill rotWithShape="1">
          <a:blip r:embed="rId8">
            <a:extLst>
              <a:ext uri="{28A0092B-C50C-407E-A947-70E740481C1C}">
                <a14:useLocalDpi xmlns:a14="http://schemas.microsoft.com/office/drawing/2010/main" val="0"/>
              </a:ext>
            </a:extLst>
          </a:blip>
          <a:srcRect l="9246" t="23477" r="1631" b="26141"/>
          <a:stretch/>
        </p:blipFill>
        <p:spPr>
          <a:xfrm>
            <a:off x="4585044" y="3170608"/>
            <a:ext cx="1738798" cy="1748378"/>
          </a:xfrm>
          <a:prstGeom prst="ellipse">
            <a:avLst/>
          </a:prstGeom>
        </p:spPr>
      </p:pic>
    </p:spTree>
    <p:extLst>
      <p:ext uri="{BB962C8B-B14F-4D97-AF65-F5344CB8AC3E}">
        <p14:creationId xmlns:p14="http://schemas.microsoft.com/office/powerpoint/2010/main" val="1008421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014195" y="972099"/>
            <a:ext cx="6711518" cy="923330"/>
          </a:xfrm>
          <a:prstGeom prst="rect">
            <a:avLst/>
          </a:prstGeom>
          <a:noFill/>
        </p:spPr>
        <p:txBody>
          <a:bodyPr wrap="square" rtlCol="0" anchor="ctr">
            <a:spAutoFit/>
          </a:bodyPr>
          <a:lstStyle/>
          <a:p>
            <a:r>
              <a:rPr lang="en-US" altLang="ko-KR" sz="5400" dirty="0">
                <a:solidFill>
                  <a:schemeClr val="bg1"/>
                </a:solidFill>
                <a:cs typeface="Arial" pitchFamily="34" charset="0"/>
              </a:rPr>
              <a:t>Conclusion</a:t>
            </a:r>
          </a:p>
        </p:txBody>
      </p:sp>
      <p:pic>
        <p:nvPicPr>
          <p:cNvPr id="16" name="Picture 15" descr="A close up of a logo&#10;&#10;Description automatically generated">
            <a:extLst>
              <a:ext uri="{FF2B5EF4-FFF2-40B4-BE49-F238E27FC236}">
                <a16:creationId xmlns:a16="http://schemas.microsoft.com/office/drawing/2014/main" id="{6DB1ED24-D313-49A7-A89B-8548E95DBD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68891" y="4906726"/>
            <a:ext cx="1018641" cy="1018641"/>
          </a:xfrm>
          <a:prstGeom prst="rect">
            <a:avLst/>
          </a:prstGeom>
        </p:spPr>
      </p:pic>
      <p:sp>
        <p:nvSpPr>
          <p:cNvPr id="52" name="TextBox 27">
            <a:extLst>
              <a:ext uri="{FF2B5EF4-FFF2-40B4-BE49-F238E27FC236}">
                <a16:creationId xmlns:a16="http://schemas.microsoft.com/office/drawing/2014/main" id="{9EBF18B4-CC57-5147-B596-CCF04E4CF3A6}"/>
              </a:ext>
            </a:extLst>
          </p:cNvPr>
          <p:cNvSpPr txBox="1"/>
          <p:nvPr/>
        </p:nvSpPr>
        <p:spPr>
          <a:xfrm>
            <a:off x="753727" y="2983122"/>
            <a:ext cx="8615164" cy="384720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57200" indent="-457200">
              <a:buFont typeface="+mj-lt"/>
              <a:buAutoNum type="arabicPeriod"/>
            </a:pPr>
            <a:r>
              <a:rPr lang="en-AU" sz="2400" b="1" dirty="0">
                <a:solidFill>
                  <a:schemeClr val="tx1">
                    <a:lumMod val="75000"/>
                    <a:lumOff val="25000"/>
                  </a:schemeClr>
                </a:solidFill>
                <a:cs typeface="Arial" pitchFamily="34" charset="0"/>
              </a:rPr>
              <a:t>What’s the best model to predict a successful opportunity?</a:t>
            </a:r>
          </a:p>
          <a:p>
            <a:pPr marL="1371600" lvl="2" indent="-457200">
              <a:buFont typeface="Arial" panose="020B0604020202020204" pitchFamily="34" charset="0"/>
              <a:buChar char="•"/>
            </a:pPr>
            <a:r>
              <a:rPr lang="en-AU" sz="1600" b="1" dirty="0">
                <a:solidFill>
                  <a:schemeClr val="tx1">
                    <a:lumMod val="75000"/>
                    <a:lumOff val="25000"/>
                  </a:schemeClr>
                </a:solidFill>
                <a:cs typeface="Arial" pitchFamily="34" charset="0"/>
              </a:rPr>
              <a:t>Random forest for </a:t>
            </a:r>
            <a:r>
              <a:rPr lang="en-GB" sz="1600" b="1" dirty="0">
                <a:solidFill>
                  <a:schemeClr val="tx1">
                    <a:lumMod val="75000"/>
                    <a:lumOff val="25000"/>
                  </a:schemeClr>
                </a:solidFill>
                <a:cs typeface="Arial" pitchFamily="34" charset="0"/>
              </a:rPr>
              <a:t>producing the best results with reasonable computational complexity</a:t>
            </a:r>
            <a:endParaRPr lang="en-AU" sz="1600" b="1" dirty="0">
              <a:solidFill>
                <a:schemeClr val="tx1">
                  <a:lumMod val="75000"/>
                  <a:lumOff val="25000"/>
                </a:schemeClr>
              </a:solidFill>
              <a:cs typeface="Arial" pitchFamily="34" charset="0"/>
            </a:endParaRPr>
          </a:p>
          <a:p>
            <a:pPr marL="457200" indent="-457200">
              <a:buFont typeface="+mj-lt"/>
              <a:buAutoNum type="arabicPeriod"/>
            </a:pPr>
            <a:endParaRPr lang="en-AU" sz="2400" b="1" dirty="0">
              <a:solidFill>
                <a:schemeClr val="tx1">
                  <a:lumMod val="75000"/>
                  <a:lumOff val="25000"/>
                </a:schemeClr>
              </a:solidFill>
              <a:cs typeface="Arial" pitchFamily="34" charset="0"/>
            </a:endParaRPr>
          </a:p>
          <a:p>
            <a:pPr marL="457200" indent="-457200">
              <a:buFont typeface="+mj-lt"/>
              <a:buAutoNum type="arabicPeriod"/>
            </a:pPr>
            <a:r>
              <a:rPr lang="en-AU" sz="2400" b="1" dirty="0">
                <a:solidFill>
                  <a:schemeClr val="tx1">
                    <a:lumMod val="75000"/>
                    <a:lumOff val="25000"/>
                  </a:schemeClr>
                </a:solidFill>
                <a:cs typeface="Arial" pitchFamily="34" charset="0"/>
              </a:rPr>
              <a:t>Gain insights and determine the key drivers of successful opportunities</a:t>
            </a:r>
          </a:p>
          <a:p>
            <a:pPr marL="1371600" lvl="2" indent="-457200">
              <a:buFont typeface="Arial" panose="020B0604020202020204" pitchFamily="34" charset="0"/>
              <a:buChar char="•"/>
            </a:pPr>
            <a:r>
              <a:rPr lang="en-AU" sz="1600" b="1" dirty="0">
                <a:solidFill>
                  <a:schemeClr val="tx1">
                    <a:lumMod val="75000"/>
                    <a:lumOff val="25000"/>
                  </a:schemeClr>
                </a:solidFill>
                <a:cs typeface="Arial" pitchFamily="34" charset="0"/>
              </a:rPr>
              <a:t>Opportunity type</a:t>
            </a:r>
          </a:p>
          <a:p>
            <a:pPr marL="1371600" lvl="2" indent="-457200">
              <a:buFont typeface="Arial" panose="020B0604020202020204" pitchFamily="34" charset="0"/>
              <a:buChar char="•"/>
            </a:pPr>
            <a:r>
              <a:rPr lang="en-GB" sz="1600" b="1" dirty="0">
                <a:solidFill>
                  <a:schemeClr val="tx1">
                    <a:lumMod val="75000"/>
                    <a:lumOff val="25000"/>
                  </a:schemeClr>
                </a:solidFill>
                <a:cs typeface="Arial" pitchFamily="34" charset="0"/>
              </a:rPr>
              <a:t>Number of opportunities created with the same client</a:t>
            </a:r>
          </a:p>
          <a:p>
            <a:pPr marL="1371600" lvl="2" indent="-457200">
              <a:buFont typeface="Arial" panose="020B0604020202020204" pitchFamily="34" charset="0"/>
              <a:buChar char="•"/>
            </a:pPr>
            <a:r>
              <a:rPr lang="en-GB" sz="1600" b="1" dirty="0">
                <a:solidFill>
                  <a:schemeClr val="tx1">
                    <a:lumMod val="75000"/>
                    <a:lumOff val="25000"/>
                  </a:schemeClr>
                </a:solidFill>
                <a:cs typeface="Arial" pitchFamily="34" charset="0"/>
              </a:rPr>
              <a:t>RICE supported</a:t>
            </a:r>
            <a:endParaRPr lang="en-AU" sz="1600" b="1" dirty="0">
              <a:solidFill>
                <a:schemeClr val="tx1">
                  <a:lumMod val="75000"/>
                  <a:lumOff val="25000"/>
                </a:schemeClr>
              </a:solidFill>
              <a:cs typeface="Arial" pitchFamily="34" charset="0"/>
            </a:endParaRPr>
          </a:p>
          <a:p>
            <a:pPr marL="1371600" lvl="2" indent="-457200">
              <a:buFont typeface="Arial" panose="020B0604020202020204" pitchFamily="34" charset="0"/>
              <a:buChar char="•"/>
            </a:pPr>
            <a:r>
              <a:rPr lang="en-AU" sz="1600" b="1" dirty="0">
                <a:solidFill>
                  <a:schemeClr val="tx1">
                    <a:lumMod val="75000"/>
                    <a:lumOff val="25000"/>
                  </a:schemeClr>
                </a:solidFill>
                <a:cs typeface="Arial" pitchFamily="34" charset="0"/>
              </a:rPr>
              <a:t>Days open</a:t>
            </a:r>
          </a:p>
          <a:p>
            <a:pPr marL="914400" lvl="1" indent="-457200">
              <a:buFont typeface="+mj-lt"/>
              <a:buAutoNum type="arabicPeriod"/>
            </a:pPr>
            <a:endParaRPr lang="en-AU" sz="2400" b="1" dirty="0">
              <a:solidFill>
                <a:schemeClr val="tx1">
                  <a:lumMod val="75000"/>
                  <a:lumOff val="25000"/>
                </a:schemeClr>
              </a:solidFill>
              <a:cs typeface="Arial" pitchFamily="34" charset="0"/>
            </a:endParaRPr>
          </a:p>
        </p:txBody>
      </p:sp>
    </p:spTree>
    <p:extLst>
      <p:ext uri="{BB962C8B-B14F-4D97-AF65-F5344CB8AC3E}">
        <p14:creationId xmlns:p14="http://schemas.microsoft.com/office/powerpoint/2010/main" val="1023014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5B02C73-9FF2-D84B-A9F8-826F1B4AC2A1}"/>
              </a:ext>
            </a:extLst>
          </p:cNvPr>
          <p:cNvSpPr/>
          <p:nvPr/>
        </p:nvSpPr>
        <p:spPr>
          <a:xfrm>
            <a:off x="1076890" y="2767280"/>
            <a:ext cx="10038219" cy="1323439"/>
          </a:xfrm>
          <a:prstGeom prst="rect">
            <a:avLst/>
          </a:prstGeom>
          <a:noFill/>
        </p:spPr>
        <p:txBody>
          <a:bodyPr wrap="square" lIns="91440" tIns="45720" rIns="91440" bIns="45720">
            <a:spAutoFit/>
          </a:bodyPr>
          <a:lstStyle/>
          <a:p>
            <a:pPr algn="ctr"/>
            <a:r>
              <a:rPr lang="en-US" sz="8000" b="1" cap="none" spc="50" dirty="0">
                <a:ln w="25400" cmpd="sng">
                  <a:solidFill>
                    <a:srgbClr val="002060">
                      <a:alpha val="54000"/>
                    </a:srgbClr>
                  </a:solidFill>
                  <a:prstDash val="solid"/>
                </a:ln>
                <a:solidFill>
                  <a:srgbClr val="70AD47">
                    <a:tint val="1000"/>
                  </a:srgbClr>
                </a:solidFill>
                <a:effectLst>
                  <a:glow rad="38100">
                    <a:schemeClr val="accent1">
                      <a:alpha val="40000"/>
                    </a:schemeClr>
                  </a:glow>
                </a:effectLst>
              </a:rPr>
              <a:t>THANK YOU!</a:t>
            </a:r>
          </a:p>
        </p:txBody>
      </p:sp>
    </p:spTree>
    <p:extLst>
      <p:ext uri="{BB962C8B-B14F-4D97-AF65-F5344CB8AC3E}">
        <p14:creationId xmlns:p14="http://schemas.microsoft.com/office/powerpoint/2010/main" val="39999851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397339" y="661241"/>
            <a:ext cx="3397322" cy="923330"/>
          </a:xfrm>
          <a:prstGeom prst="rect">
            <a:avLst/>
          </a:prstGeom>
          <a:noFill/>
        </p:spPr>
        <p:txBody>
          <a:bodyPr wrap="square" rtlCol="0" anchor="ctr">
            <a:spAutoFit/>
          </a:bodyPr>
          <a:lstStyle/>
          <a:p>
            <a:r>
              <a:rPr lang="en-US" altLang="ko-KR" sz="5400" dirty="0">
                <a:solidFill>
                  <a:schemeClr val="bg1"/>
                </a:solidFill>
                <a:cs typeface="Arial" pitchFamily="34" charset="0"/>
              </a:rPr>
              <a:t>The Client</a:t>
            </a:r>
          </a:p>
        </p:txBody>
      </p:sp>
      <p:grpSp>
        <p:nvGrpSpPr>
          <p:cNvPr id="14" name="Group 13">
            <a:extLst>
              <a:ext uri="{FF2B5EF4-FFF2-40B4-BE49-F238E27FC236}">
                <a16:creationId xmlns:a16="http://schemas.microsoft.com/office/drawing/2014/main" id="{B0E3F1C5-2C7C-46CF-B650-513F67A38C80}"/>
              </a:ext>
            </a:extLst>
          </p:cNvPr>
          <p:cNvGrpSpPr/>
          <p:nvPr/>
        </p:nvGrpSpPr>
        <p:grpSpPr>
          <a:xfrm>
            <a:off x="4342743" y="7191000"/>
            <a:ext cx="3187416" cy="576000"/>
            <a:chOff x="6669022" y="3358038"/>
            <a:chExt cx="2401714" cy="576000"/>
          </a:xfrm>
        </p:grpSpPr>
        <p:sp>
          <p:nvSpPr>
            <p:cNvPr id="15" name="Rounded Rectangle 4">
              <a:extLst>
                <a:ext uri="{FF2B5EF4-FFF2-40B4-BE49-F238E27FC236}">
                  <a16:creationId xmlns:a16="http://schemas.microsoft.com/office/drawing/2014/main" id="{C1165BEC-69DA-41B2-9402-3860BD893F52}"/>
                </a:ext>
              </a:extLst>
            </p:cNvPr>
            <p:cNvSpPr/>
            <p:nvPr/>
          </p:nvSpPr>
          <p:spPr>
            <a:xfrm>
              <a:off x="6669022" y="3358038"/>
              <a:ext cx="2376264" cy="576000"/>
            </a:xfrm>
            <a:prstGeom prst="roundRect">
              <a:avLst>
                <a:gd name="adj" fmla="val 50000"/>
              </a:avLst>
            </a:prstGeom>
            <a:solidFill>
              <a:schemeClr val="bg1"/>
            </a:solidFill>
            <a:ln w="76200">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lumMod val="65000"/>
                    <a:lumOff val="35000"/>
                  </a:schemeClr>
                </a:solidFill>
              </a:endParaRPr>
            </a:p>
          </p:txBody>
        </p:sp>
        <p:sp>
          <p:nvSpPr>
            <p:cNvPr id="16" name="TextBox 15">
              <a:extLst>
                <a:ext uri="{FF2B5EF4-FFF2-40B4-BE49-F238E27FC236}">
                  <a16:creationId xmlns:a16="http://schemas.microsoft.com/office/drawing/2014/main" id="{7EC51D46-00B7-4A70-9C01-BFF66418D560}"/>
                </a:ext>
              </a:extLst>
            </p:cNvPr>
            <p:cNvSpPr txBox="1"/>
            <p:nvPr/>
          </p:nvSpPr>
          <p:spPr>
            <a:xfrm>
              <a:off x="6694472" y="3461372"/>
              <a:ext cx="2376264" cy="369332"/>
            </a:xfrm>
            <a:prstGeom prst="rect">
              <a:avLst/>
            </a:prstGeom>
            <a:noFill/>
          </p:spPr>
          <p:txBody>
            <a:bodyPr wrap="square" rtlCol="0">
              <a:spAutoFit/>
            </a:bodyPr>
            <a:lstStyle/>
            <a:p>
              <a:pPr algn="ctr"/>
              <a:r>
                <a:rPr lang="en-US" altLang="ko-KR" b="1" dirty="0">
                  <a:solidFill>
                    <a:schemeClr val="tx1">
                      <a:lumMod val="75000"/>
                      <a:lumOff val="25000"/>
                    </a:schemeClr>
                  </a:solidFill>
                  <a:cs typeface="Arial" pitchFamily="34" charset="0"/>
                </a:rPr>
                <a:t>Limited Resources!</a:t>
              </a:r>
              <a:endParaRPr lang="ko-KR" altLang="en-US" b="1" dirty="0">
                <a:solidFill>
                  <a:schemeClr val="tx1">
                    <a:lumMod val="75000"/>
                    <a:lumOff val="25000"/>
                  </a:schemeClr>
                </a:solidFill>
                <a:cs typeface="Arial" pitchFamily="34" charset="0"/>
              </a:endParaRPr>
            </a:p>
          </p:txBody>
        </p:sp>
      </p:grpSp>
      <p:grpSp>
        <p:nvGrpSpPr>
          <p:cNvPr id="25" name="Group 24">
            <a:extLst>
              <a:ext uri="{FF2B5EF4-FFF2-40B4-BE49-F238E27FC236}">
                <a16:creationId xmlns:a16="http://schemas.microsoft.com/office/drawing/2014/main" id="{1C23A31A-643E-4C82-AA88-90695FF7ED9B}"/>
              </a:ext>
            </a:extLst>
          </p:cNvPr>
          <p:cNvGrpSpPr/>
          <p:nvPr/>
        </p:nvGrpSpPr>
        <p:grpSpPr>
          <a:xfrm>
            <a:off x="2762789" y="2907092"/>
            <a:ext cx="8552974" cy="1248135"/>
            <a:chOff x="2180556" y="4314274"/>
            <a:chExt cx="4559569" cy="1248135"/>
          </a:xfrm>
        </p:grpSpPr>
        <p:sp>
          <p:nvSpPr>
            <p:cNvPr id="28" name="TextBox 27">
              <a:extLst>
                <a:ext uri="{FF2B5EF4-FFF2-40B4-BE49-F238E27FC236}">
                  <a16:creationId xmlns:a16="http://schemas.microsoft.com/office/drawing/2014/main" id="{977D41B4-DC0C-4F54-9EAB-915D203BA180}"/>
                </a:ext>
              </a:extLst>
            </p:cNvPr>
            <p:cNvSpPr txBox="1"/>
            <p:nvPr/>
          </p:nvSpPr>
          <p:spPr>
            <a:xfrm>
              <a:off x="2180556" y="4731412"/>
              <a:ext cx="4559569" cy="830997"/>
            </a:xfrm>
            <a:prstGeom prst="rect">
              <a:avLst/>
            </a:prstGeom>
            <a:noFill/>
          </p:spPr>
          <p:txBody>
            <a:bodyPr wrap="square" rtlCol="0">
              <a:spAutoFit/>
            </a:bodyPr>
            <a:lstStyle/>
            <a:p>
              <a:pPr marL="628594" lvl="1" indent="-171450">
                <a:buFont typeface="Arial" panose="020B0604020202020204" pitchFamily="34" charset="0"/>
                <a:buChar char="•"/>
              </a:pPr>
              <a:r>
                <a:rPr lang="en-AU" sz="1600" dirty="0">
                  <a:solidFill>
                    <a:schemeClr val="tx1">
                      <a:lumMod val="75000"/>
                      <a:lumOff val="25000"/>
                    </a:schemeClr>
                  </a:solidFill>
                  <a:cs typeface="Arial" pitchFamily="34" charset="0"/>
                </a:rPr>
                <a:t>Offers research collaboration, consultancy and innovation collaboration to industry partners</a:t>
              </a:r>
            </a:p>
            <a:p>
              <a:pPr marL="628594" lvl="1" indent="-171450">
                <a:buFont typeface="Arial" panose="020B0604020202020204" pitchFamily="34" charset="0"/>
                <a:buChar char="•"/>
              </a:pPr>
              <a:r>
                <a:rPr lang="en-AU" sz="1600" dirty="0">
                  <a:solidFill>
                    <a:schemeClr val="tx1">
                      <a:lumMod val="75000"/>
                      <a:lumOff val="25000"/>
                    </a:schemeClr>
                  </a:solidFill>
                  <a:cs typeface="Arial" pitchFamily="34" charset="0"/>
                </a:rPr>
                <a:t>Too many opportunities to be handled by Business Development Managers</a:t>
              </a:r>
            </a:p>
          </p:txBody>
        </p:sp>
        <p:sp>
          <p:nvSpPr>
            <p:cNvPr id="31" name="TextBox 30">
              <a:extLst>
                <a:ext uri="{FF2B5EF4-FFF2-40B4-BE49-F238E27FC236}">
                  <a16:creationId xmlns:a16="http://schemas.microsoft.com/office/drawing/2014/main" id="{751E4276-260F-45CC-84A2-F78D2F47131D}"/>
                </a:ext>
              </a:extLst>
            </p:cNvPr>
            <p:cNvSpPr txBox="1"/>
            <p:nvPr/>
          </p:nvSpPr>
          <p:spPr>
            <a:xfrm>
              <a:off x="2262903" y="4314274"/>
              <a:ext cx="3683695" cy="338554"/>
            </a:xfrm>
            <a:prstGeom prst="rect">
              <a:avLst/>
            </a:prstGeom>
            <a:noFill/>
          </p:spPr>
          <p:txBody>
            <a:bodyPr wrap="square" rtlCol="0">
              <a:spAutoFit/>
            </a:bodyPr>
            <a:lstStyle/>
            <a:p>
              <a:r>
                <a:rPr lang="en-AU" sz="1600" b="1" dirty="0">
                  <a:solidFill>
                    <a:schemeClr val="accent4"/>
                  </a:solidFill>
                  <a:cs typeface="Arial" pitchFamily="34" charset="0"/>
                </a:rPr>
                <a:t>Research Collaborations </a:t>
              </a:r>
              <a:r>
                <a:rPr lang="en-US" sz="1600" b="1" dirty="0">
                  <a:solidFill>
                    <a:schemeClr val="accent4"/>
                  </a:solidFill>
                  <a:cs typeface="Arial" pitchFamily="34" charset="0"/>
                </a:rPr>
                <a:t>C</a:t>
              </a:r>
              <a:r>
                <a:rPr lang="en-US" altLang="ko-KR" sz="1600" b="1" dirty="0">
                  <a:solidFill>
                    <a:schemeClr val="accent4"/>
                  </a:solidFill>
                  <a:cs typeface="Arial" pitchFamily="34" charset="0"/>
                </a:rPr>
                <a:t>onstituents</a:t>
              </a:r>
              <a:endParaRPr lang="ko-KR" altLang="en-US" sz="1600" b="1" dirty="0">
                <a:solidFill>
                  <a:schemeClr val="accent4"/>
                </a:solidFill>
                <a:cs typeface="Arial" pitchFamily="34" charset="0"/>
              </a:endParaRPr>
            </a:p>
          </p:txBody>
        </p:sp>
      </p:grpSp>
      <p:pic>
        <p:nvPicPr>
          <p:cNvPr id="37" name="Picture 36">
            <a:extLst>
              <a:ext uri="{FF2B5EF4-FFF2-40B4-BE49-F238E27FC236}">
                <a16:creationId xmlns:a16="http://schemas.microsoft.com/office/drawing/2014/main" id="{1EF2CAF8-5751-44F2-A701-A5299DAEDE34}"/>
              </a:ext>
            </a:extLst>
          </p:cNvPr>
          <p:cNvPicPr>
            <a:picLocks noChangeAspect="1"/>
          </p:cNvPicPr>
          <p:nvPr/>
        </p:nvPicPr>
        <p:blipFill>
          <a:blip r:embed="rId2"/>
          <a:stretch>
            <a:fillRect/>
          </a:stretch>
        </p:blipFill>
        <p:spPr>
          <a:xfrm>
            <a:off x="261124" y="3133638"/>
            <a:ext cx="2407701" cy="2407701"/>
          </a:xfrm>
          <a:prstGeom prst="rect">
            <a:avLst/>
          </a:prstGeom>
        </p:spPr>
      </p:pic>
      <p:pic>
        <p:nvPicPr>
          <p:cNvPr id="39" name="Picture 38" descr="A close up of a logo&#10;&#10;Description automatically generated">
            <a:extLst>
              <a:ext uri="{FF2B5EF4-FFF2-40B4-BE49-F238E27FC236}">
                <a16:creationId xmlns:a16="http://schemas.microsoft.com/office/drawing/2014/main" id="{70E817F1-734F-45AB-AEE9-55C7E0AD8C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2315" y="6858000"/>
            <a:ext cx="1597676" cy="1597676"/>
          </a:xfrm>
          <a:prstGeom prst="rect">
            <a:avLst/>
          </a:prstGeom>
        </p:spPr>
      </p:pic>
      <p:pic>
        <p:nvPicPr>
          <p:cNvPr id="40" name="Picture 39" descr="A close up of a sign&#10;&#10;Description automatically generated">
            <a:extLst>
              <a:ext uri="{FF2B5EF4-FFF2-40B4-BE49-F238E27FC236}">
                <a16:creationId xmlns:a16="http://schemas.microsoft.com/office/drawing/2014/main" id="{F308E432-2660-4DCD-AE8B-926D4517348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23914" y="6858000"/>
            <a:ext cx="1242000" cy="1242000"/>
          </a:xfrm>
          <a:prstGeom prst="rect">
            <a:avLst/>
          </a:prstGeom>
        </p:spPr>
      </p:pic>
      <p:sp>
        <p:nvSpPr>
          <p:cNvPr id="23" name="TextBox 22">
            <a:extLst>
              <a:ext uri="{FF2B5EF4-FFF2-40B4-BE49-F238E27FC236}">
                <a16:creationId xmlns:a16="http://schemas.microsoft.com/office/drawing/2014/main" id="{9854E6CA-D62B-4943-8B95-07E17C8978DE}"/>
              </a:ext>
            </a:extLst>
          </p:cNvPr>
          <p:cNvSpPr txBox="1"/>
          <p:nvPr/>
        </p:nvSpPr>
        <p:spPr>
          <a:xfrm>
            <a:off x="2916218" y="4535898"/>
            <a:ext cx="7810807" cy="338554"/>
          </a:xfrm>
          <a:prstGeom prst="rect">
            <a:avLst/>
          </a:prstGeom>
          <a:noFill/>
        </p:spPr>
        <p:txBody>
          <a:bodyPr wrap="square" rtlCol="0">
            <a:spAutoFit/>
          </a:bodyPr>
          <a:lstStyle/>
          <a:p>
            <a:r>
              <a:rPr lang="en-AU" sz="1600" b="1" dirty="0">
                <a:solidFill>
                  <a:schemeClr val="accent4"/>
                </a:solidFill>
                <a:cs typeface="Arial" pitchFamily="34" charset="0"/>
              </a:rPr>
              <a:t>Scope of the Project</a:t>
            </a:r>
          </a:p>
        </p:txBody>
      </p:sp>
      <p:grpSp>
        <p:nvGrpSpPr>
          <p:cNvPr id="50" name="Group 49">
            <a:extLst>
              <a:ext uri="{FF2B5EF4-FFF2-40B4-BE49-F238E27FC236}">
                <a16:creationId xmlns:a16="http://schemas.microsoft.com/office/drawing/2014/main" id="{F392F6CB-9623-6D46-A497-4D04F4B42BC5}"/>
              </a:ext>
            </a:extLst>
          </p:cNvPr>
          <p:cNvGrpSpPr/>
          <p:nvPr/>
        </p:nvGrpSpPr>
        <p:grpSpPr>
          <a:xfrm>
            <a:off x="964406" y="-1216238"/>
            <a:ext cx="10461900" cy="786579"/>
            <a:chOff x="646594" y="7571736"/>
            <a:chExt cx="10461900" cy="786579"/>
          </a:xfrm>
        </p:grpSpPr>
        <p:grpSp>
          <p:nvGrpSpPr>
            <p:cNvPr id="51" name="Group 50">
              <a:extLst>
                <a:ext uri="{FF2B5EF4-FFF2-40B4-BE49-F238E27FC236}">
                  <a16:creationId xmlns:a16="http://schemas.microsoft.com/office/drawing/2014/main" id="{BB703E28-F1EA-5C4A-86DC-B2659ECEF2CE}"/>
                </a:ext>
              </a:extLst>
            </p:cNvPr>
            <p:cNvGrpSpPr/>
            <p:nvPr/>
          </p:nvGrpSpPr>
          <p:grpSpPr>
            <a:xfrm>
              <a:off x="646594" y="7571736"/>
              <a:ext cx="10461900" cy="786579"/>
              <a:chOff x="819473" y="3872320"/>
              <a:chExt cx="10461900" cy="786579"/>
            </a:xfrm>
          </p:grpSpPr>
          <p:grpSp>
            <p:nvGrpSpPr>
              <p:cNvPr id="53" name="Group 52">
                <a:extLst>
                  <a:ext uri="{FF2B5EF4-FFF2-40B4-BE49-F238E27FC236}">
                    <a16:creationId xmlns:a16="http://schemas.microsoft.com/office/drawing/2014/main" id="{F14827FD-0B30-7142-9E5D-CE6BF26B3CBC}"/>
                  </a:ext>
                </a:extLst>
              </p:cNvPr>
              <p:cNvGrpSpPr/>
              <p:nvPr/>
            </p:nvGrpSpPr>
            <p:grpSpPr>
              <a:xfrm>
                <a:off x="918592" y="3872320"/>
                <a:ext cx="10362781" cy="256208"/>
                <a:chOff x="395536" y="3212976"/>
                <a:chExt cx="8201299" cy="256208"/>
              </a:xfrm>
            </p:grpSpPr>
            <p:sp>
              <p:nvSpPr>
                <p:cNvPr id="58" name="Rectangle 3">
                  <a:extLst>
                    <a:ext uri="{FF2B5EF4-FFF2-40B4-BE49-F238E27FC236}">
                      <a16:creationId xmlns:a16="http://schemas.microsoft.com/office/drawing/2014/main" id="{56886EE5-3A84-7D43-B835-C0182E5DF5EE}"/>
                    </a:ext>
                  </a:extLst>
                </p:cNvPr>
                <p:cNvSpPr/>
                <p:nvPr/>
              </p:nvSpPr>
              <p:spPr>
                <a:xfrm>
                  <a:off x="395536" y="3212976"/>
                  <a:ext cx="1368152" cy="256208"/>
                </a:xfrm>
                <a:custGeom>
                  <a:avLst/>
                  <a:gdLst/>
                  <a:ahLst/>
                  <a:cxnLst/>
                  <a:rect l="l" t="t" r="r" b="b"/>
                  <a:pathLst>
                    <a:path w="1008112" h="256208">
                      <a:moveTo>
                        <a:pt x="0" y="0"/>
                      </a:moveTo>
                      <a:lnTo>
                        <a:pt x="1008112" y="0"/>
                      </a:lnTo>
                      <a:lnTo>
                        <a:pt x="1008112" y="144016"/>
                      </a:lnTo>
                      <a:lnTo>
                        <a:pt x="569127" y="144016"/>
                      </a:lnTo>
                      <a:lnTo>
                        <a:pt x="504055" y="256208"/>
                      </a:lnTo>
                      <a:lnTo>
                        <a:pt x="438984" y="144016"/>
                      </a:lnTo>
                      <a:lnTo>
                        <a:pt x="0" y="144016"/>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dirty="0">
                    <a:latin typeface="+mj-lt"/>
                  </a:endParaRPr>
                </a:p>
              </p:txBody>
            </p:sp>
            <p:sp>
              <p:nvSpPr>
                <p:cNvPr id="59" name="Rectangle 3">
                  <a:extLst>
                    <a:ext uri="{FF2B5EF4-FFF2-40B4-BE49-F238E27FC236}">
                      <a16:creationId xmlns:a16="http://schemas.microsoft.com/office/drawing/2014/main" id="{4848BE95-1800-0A4F-9E0A-F09080B59BF0}"/>
                    </a:ext>
                  </a:extLst>
                </p:cNvPr>
                <p:cNvSpPr/>
                <p:nvPr/>
              </p:nvSpPr>
              <p:spPr>
                <a:xfrm>
                  <a:off x="1769930" y="3212976"/>
                  <a:ext cx="1368152" cy="256208"/>
                </a:xfrm>
                <a:custGeom>
                  <a:avLst/>
                  <a:gdLst/>
                  <a:ahLst/>
                  <a:cxnLst/>
                  <a:rect l="l" t="t" r="r" b="b"/>
                  <a:pathLst>
                    <a:path w="1008112" h="256208">
                      <a:moveTo>
                        <a:pt x="0" y="0"/>
                      </a:moveTo>
                      <a:lnTo>
                        <a:pt x="1008112" y="0"/>
                      </a:lnTo>
                      <a:lnTo>
                        <a:pt x="1008112" y="144016"/>
                      </a:lnTo>
                      <a:lnTo>
                        <a:pt x="569127" y="144016"/>
                      </a:lnTo>
                      <a:lnTo>
                        <a:pt x="504055" y="256208"/>
                      </a:lnTo>
                      <a:lnTo>
                        <a:pt x="438984" y="144016"/>
                      </a:lnTo>
                      <a:lnTo>
                        <a:pt x="0" y="144016"/>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dirty="0">
                    <a:solidFill>
                      <a:schemeClr val="accent1"/>
                    </a:solidFill>
                    <a:latin typeface="+mj-lt"/>
                  </a:endParaRPr>
                </a:p>
              </p:txBody>
            </p:sp>
            <p:sp>
              <p:nvSpPr>
                <p:cNvPr id="60" name="Rectangle 3">
                  <a:extLst>
                    <a:ext uri="{FF2B5EF4-FFF2-40B4-BE49-F238E27FC236}">
                      <a16:creationId xmlns:a16="http://schemas.microsoft.com/office/drawing/2014/main" id="{5AFCA755-5BE1-534D-AA40-F9B06B44D380}"/>
                    </a:ext>
                  </a:extLst>
                </p:cNvPr>
                <p:cNvSpPr/>
                <p:nvPr/>
              </p:nvSpPr>
              <p:spPr>
                <a:xfrm>
                  <a:off x="3131840" y="3212976"/>
                  <a:ext cx="1368152" cy="256208"/>
                </a:xfrm>
                <a:custGeom>
                  <a:avLst/>
                  <a:gdLst/>
                  <a:ahLst/>
                  <a:cxnLst/>
                  <a:rect l="l" t="t" r="r" b="b"/>
                  <a:pathLst>
                    <a:path w="1008112" h="256208">
                      <a:moveTo>
                        <a:pt x="0" y="0"/>
                      </a:moveTo>
                      <a:lnTo>
                        <a:pt x="1008112" y="0"/>
                      </a:lnTo>
                      <a:lnTo>
                        <a:pt x="1008112" y="144016"/>
                      </a:lnTo>
                      <a:lnTo>
                        <a:pt x="569127" y="144016"/>
                      </a:lnTo>
                      <a:lnTo>
                        <a:pt x="504055" y="256208"/>
                      </a:lnTo>
                      <a:lnTo>
                        <a:pt x="438984" y="144016"/>
                      </a:lnTo>
                      <a:lnTo>
                        <a:pt x="0" y="14401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dirty="0">
                    <a:latin typeface="+mj-lt"/>
                  </a:endParaRPr>
                </a:p>
              </p:txBody>
            </p:sp>
            <p:sp>
              <p:nvSpPr>
                <p:cNvPr id="61" name="Rectangle 3">
                  <a:extLst>
                    <a:ext uri="{FF2B5EF4-FFF2-40B4-BE49-F238E27FC236}">
                      <a16:creationId xmlns:a16="http://schemas.microsoft.com/office/drawing/2014/main" id="{8D9A11C8-74F4-EE40-A848-9910C032F8F7}"/>
                    </a:ext>
                  </a:extLst>
                </p:cNvPr>
                <p:cNvSpPr/>
                <p:nvPr/>
              </p:nvSpPr>
              <p:spPr>
                <a:xfrm>
                  <a:off x="4507605" y="3212976"/>
                  <a:ext cx="1368152" cy="256208"/>
                </a:xfrm>
                <a:custGeom>
                  <a:avLst/>
                  <a:gdLst/>
                  <a:ahLst/>
                  <a:cxnLst/>
                  <a:rect l="l" t="t" r="r" b="b"/>
                  <a:pathLst>
                    <a:path w="1008112" h="256208">
                      <a:moveTo>
                        <a:pt x="0" y="0"/>
                      </a:moveTo>
                      <a:lnTo>
                        <a:pt x="1008112" y="0"/>
                      </a:lnTo>
                      <a:lnTo>
                        <a:pt x="1008112" y="144016"/>
                      </a:lnTo>
                      <a:lnTo>
                        <a:pt x="569127" y="144016"/>
                      </a:lnTo>
                      <a:lnTo>
                        <a:pt x="504055" y="256208"/>
                      </a:lnTo>
                      <a:lnTo>
                        <a:pt x="438984" y="144016"/>
                      </a:lnTo>
                      <a:lnTo>
                        <a:pt x="0" y="14401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dirty="0">
                    <a:latin typeface="+mj-lt"/>
                  </a:endParaRPr>
                </a:p>
              </p:txBody>
            </p:sp>
            <p:sp>
              <p:nvSpPr>
                <p:cNvPr id="62" name="Rectangle 3">
                  <a:extLst>
                    <a:ext uri="{FF2B5EF4-FFF2-40B4-BE49-F238E27FC236}">
                      <a16:creationId xmlns:a16="http://schemas.microsoft.com/office/drawing/2014/main" id="{CEE6972C-6913-864F-9489-5324F174F176}"/>
                    </a:ext>
                  </a:extLst>
                </p:cNvPr>
                <p:cNvSpPr/>
                <p:nvPr/>
              </p:nvSpPr>
              <p:spPr>
                <a:xfrm>
                  <a:off x="5868144" y="3212976"/>
                  <a:ext cx="1368152" cy="256208"/>
                </a:xfrm>
                <a:custGeom>
                  <a:avLst/>
                  <a:gdLst/>
                  <a:ahLst/>
                  <a:cxnLst/>
                  <a:rect l="l" t="t" r="r" b="b"/>
                  <a:pathLst>
                    <a:path w="1008112" h="256208">
                      <a:moveTo>
                        <a:pt x="0" y="0"/>
                      </a:moveTo>
                      <a:lnTo>
                        <a:pt x="1008112" y="0"/>
                      </a:lnTo>
                      <a:lnTo>
                        <a:pt x="1008112" y="144016"/>
                      </a:lnTo>
                      <a:lnTo>
                        <a:pt x="569127" y="144016"/>
                      </a:lnTo>
                      <a:lnTo>
                        <a:pt x="504055" y="256208"/>
                      </a:lnTo>
                      <a:lnTo>
                        <a:pt x="438984" y="144016"/>
                      </a:lnTo>
                      <a:lnTo>
                        <a:pt x="0" y="144016"/>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dirty="0">
                    <a:latin typeface="+mj-lt"/>
                  </a:endParaRPr>
                </a:p>
              </p:txBody>
            </p:sp>
            <p:sp>
              <p:nvSpPr>
                <p:cNvPr id="63" name="Rectangle 3">
                  <a:extLst>
                    <a:ext uri="{FF2B5EF4-FFF2-40B4-BE49-F238E27FC236}">
                      <a16:creationId xmlns:a16="http://schemas.microsoft.com/office/drawing/2014/main" id="{6D03EA42-F3C6-AE47-B515-2B6F9E505DF9}"/>
                    </a:ext>
                  </a:extLst>
                </p:cNvPr>
                <p:cNvSpPr/>
                <p:nvPr/>
              </p:nvSpPr>
              <p:spPr>
                <a:xfrm>
                  <a:off x="7228683" y="3212976"/>
                  <a:ext cx="1368152" cy="256208"/>
                </a:xfrm>
                <a:custGeom>
                  <a:avLst/>
                  <a:gdLst/>
                  <a:ahLst/>
                  <a:cxnLst/>
                  <a:rect l="l" t="t" r="r" b="b"/>
                  <a:pathLst>
                    <a:path w="1008112" h="256208">
                      <a:moveTo>
                        <a:pt x="0" y="0"/>
                      </a:moveTo>
                      <a:lnTo>
                        <a:pt x="1008112" y="0"/>
                      </a:lnTo>
                      <a:lnTo>
                        <a:pt x="1008112" y="144016"/>
                      </a:lnTo>
                      <a:lnTo>
                        <a:pt x="569127" y="144016"/>
                      </a:lnTo>
                      <a:lnTo>
                        <a:pt x="504055" y="256208"/>
                      </a:lnTo>
                      <a:lnTo>
                        <a:pt x="438984" y="144016"/>
                      </a:lnTo>
                      <a:lnTo>
                        <a:pt x="0" y="144016"/>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dirty="0">
                    <a:latin typeface="+mj-lt"/>
                  </a:endParaRPr>
                </a:p>
              </p:txBody>
            </p:sp>
          </p:grpSp>
          <p:sp>
            <p:nvSpPr>
              <p:cNvPr id="54" name="TextBox 53">
                <a:extLst>
                  <a:ext uri="{FF2B5EF4-FFF2-40B4-BE49-F238E27FC236}">
                    <a16:creationId xmlns:a16="http://schemas.microsoft.com/office/drawing/2014/main" id="{04B1DE8B-41D7-C740-9D19-6E641FFC6372}"/>
                  </a:ext>
                </a:extLst>
              </p:cNvPr>
              <p:cNvSpPr txBox="1"/>
              <p:nvPr/>
            </p:nvSpPr>
            <p:spPr>
              <a:xfrm>
                <a:off x="819473" y="4117255"/>
                <a:ext cx="1973046" cy="523220"/>
              </a:xfrm>
              <a:prstGeom prst="rect">
                <a:avLst/>
              </a:prstGeom>
              <a:noFill/>
            </p:spPr>
            <p:txBody>
              <a:bodyPr wrap="square" rtlCol="0">
                <a:spAutoFit/>
              </a:bodyPr>
              <a:lstStyle/>
              <a:p>
                <a:pPr algn="ctr"/>
                <a:r>
                  <a:rPr lang="en-US" altLang="ko-KR" sz="1400" dirty="0">
                    <a:solidFill>
                      <a:schemeClr val="tx1">
                        <a:lumMod val="65000"/>
                        <a:lumOff val="35000"/>
                      </a:schemeClr>
                    </a:solidFill>
                    <a:latin typeface="+mj-lt"/>
                    <a:cs typeface="Arial" pitchFamily="34" charset="0"/>
                  </a:rPr>
                  <a:t>The Client </a:t>
                </a:r>
              </a:p>
              <a:p>
                <a:pPr algn="ctr"/>
                <a:r>
                  <a:rPr lang="en-US" altLang="ko-KR" sz="1400" dirty="0">
                    <a:solidFill>
                      <a:schemeClr val="tx1">
                        <a:lumMod val="65000"/>
                        <a:lumOff val="35000"/>
                      </a:schemeClr>
                    </a:solidFill>
                    <a:latin typeface="+mj-lt"/>
                    <a:cs typeface="Arial" pitchFamily="34" charset="0"/>
                  </a:rPr>
                  <a:t>&amp; Project</a:t>
                </a:r>
                <a:endParaRPr lang="ko-KR" altLang="en-US" sz="1400" dirty="0">
                  <a:solidFill>
                    <a:schemeClr val="tx1">
                      <a:lumMod val="65000"/>
                      <a:lumOff val="35000"/>
                    </a:schemeClr>
                  </a:solidFill>
                  <a:latin typeface="+mj-lt"/>
                  <a:cs typeface="Arial" pitchFamily="34" charset="0"/>
                </a:endParaRPr>
              </a:p>
            </p:txBody>
          </p:sp>
          <p:sp>
            <p:nvSpPr>
              <p:cNvPr id="55" name="TextBox 54">
                <a:extLst>
                  <a:ext uri="{FF2B5EF4-FFF2-40B4-BE49-F238E27FC236}">
                    <a16:creationId xmlns:a16="http://schemas.microsoft.com/office/drawing/2014/main" id="{E261BA3A-C589-1F44-A883-290C8B02EA6F}"/>
                  </a:ext>
                </a:extLst>
              </p:cNvPr>
              <p:cNvSpPr txBox="1"/>
              <p:nvPr/>
            </p:nvSpPr>
            <p:spPr>
              <a:xfrm>
                <a:off x="2305294" y="4130264"/>
                <a:ext cx="2428570" cy="523220"/>
              </a:xfrm>
              <a:prstGeom prst="rect">
                <a:avLst/>
              </a:prstGeom>
              <a:noFill/>
            </p:spPr>
            <p:txBody>
              <a:bodyPr wrap="square" rtlCol="0">
                <a:spAutoFit/>
              </a:bodyPr>
              <a:lstStyle/>
              <a:p>
                <a:pPr algn="ctr"/>
                <a:r>
                  <a:rPr lang="en-GB" altLang="ko-KR" sz="1400" dirty="0">
                    <a:solidFill>
                      <a:schemeClr val="tx1">
                        <a:lumMod val="65000"/>
                        <a:lumOff val="35000"/>
                      </a:schemeClr>
                    </a:solidFill>
                    <a:latin typeface="+mj-lt"/>
                    <a:cs typeface="Arial" pitchFamily="34" charset="0"/>
                  </a:rPr>
                  <a:t>Key Research </a:t>
                </a:r>
              </a:p>
              <a:p>
                <a:pPr algn="ctr"/>
                <a:r>
                  <a:rPr lang="en-GB" altLang="ko-KR" sz="1400" dirty="0">
                    <a:solidFill>
                      <a:schemeClr val="tx1">
                        <a:lumMod val="65000"/>
                        <a:lumOff val="35000"/>
                      </a:schemeClr>
                    </a:solidFill>
                    <a:latin typeface="+mj-lt"/>
                    <a:cs typeface="Arial" pitchFamily="34" charset="0"/>
                  </a:rPr>
                  <a:t>Question</a:t>
                </a:r>
                <a:endParaRPr lang="ko-KR" altLang="en-US" sz="1400" dirty="0">
                  <a:solidFill>
                    <a:schemeClr val="tx1">
                      <a:lumMod val="65000"/>
                      <a:lumOff val="35000"/>
                    </a:schemeClr>
                  </a:solidFill>
                  <a:latin typeface="+mj-lt"/>
                  <a:cs typeface="Arial" pitchFamily="34" charset="0"/>
                </a:endParaRPr>
              </a:p>
            </p:txBody>
          </p:sp>
          <p:sp>
            <p:nvSpPr>
              <p:cNvPr id="56" name="TextBox 55">
                <a:extLst>
                  <a:ext uri="{FF2B5EF4-FFF2-40B4-BE49-F238E27FC236}">
                    <a16:creationId xmlns:a16="http://schemas.microsoft.com/office/drawing/2014/main" id="{9D4BDB43-58C4-1E49-83ED-9B355F88D463}"/>
                  </a:ext>
                </a:extLst>
              </p:cNvPr>
              <p:cNvSpPr txBox="1"/>
              <p:nvPr/>
            </p:nvSpPr>
            <p:spPr>
              <a:xfrm>
                <a:off x="4512222" y="4135679"/>
                <a:ext cx="1449542" cy="523220"/>
              </a:xfrm>
              <a:prstGeom prst="rect">
                <a:avLst/>
              </a:prstGeom>
              <a:noFill/>
            </p:spPr>
            <p:txBody>
              <a:bodyPr wrap="square" rtlCol="0">
                <a:spAutoFit/>
              </a:bodyPr>
              <a:lstStyle/>
              <a:p>
                <a:pPr algn="ctr"/>
                <a:r>
                  <a:rPr lang="en-AU" altLang="ko-KR" sz="1400" dirty="0">
                    <a:solidFill>
                      <a:schemeClr val="tx1">
                        <a:lumMod val="65000"/>
                        <a:lumOff val="35000"/>
                      </a:schemeClr>
                    </a:solidFill>
                    <a:latin typeface="+mj-lt"/>
                    <a:cs typeface="Arial" pitchFamily="34" charset="0"/>
                  </a:rPr>
                  <a:t>Data</a:t>
                </a:r>
                <a:endParaRPr lang="ko-KR" altLang="en-US" sz="1400" dirty="0">
                  <a:solidFill>
                    <a:schemeClr val="tx1">
                      <a:lumMod val="65000"/>
                      <a:lumOff val="35000"/>
                    </a:schemeClr>
                  </a:solidFill>
                  <a:latin typeface="+mj-lt"/>
                  <a:cs typeface="Arial" pitchFamily="34" charset="0"/>
                </a:endParaRPr>
              </a:p>
              <a:p>
                <a:pPr algn="ctr"/>
                <a:endParaRPr lang="ko-KR" altLang="en-US" sz="1400" dirty="0">
                  <a:solidFill>
                    <a:schemeClr val="tx1">
                      <a:lumMod val="65000"/>
                      <a:lumOff val="35000"/>
                    </a:schemeClr>
                  </a:solidFill>
                  <a:latin typeface="+mj-lt"/>
                  <a:cs typeface="Arial" pitchFamily="34" charset="0"/>
                </a:endParaRPr>
              </a:p>
            </p:txBody>
          </p:sp>
          <p:sp>
            <p:nvSpPr>
              <p:cNvPr id="57" name="TextBox 56">
                <a:extLst>
                  <a:ext uri="{FF2B5EF4-FFF2-40B4-BE49-F238E27FC236}">
                    <a16:creationId xmlns:a16="http://schemas.microsoft.com/office/drawing/2014/main" id="{888ACB0C-5AF3-864F-9153-D963F38B9A73}"/>
                  </a:ext>
                </a:extLst>
              </p:cNvPr>
              <p:cNvSpPr txBox="1"/>
              <p:nvPr/>
            </p:nvSpPr>
            <p:spPr>
              <a:xfrm>
                <a:off x="7797504" y="4130264"/>
                <a:ext cx="1728732" cy="523220"/>
              </a:xfrm>
              <a:prstGeom prst="rect">
                <a:avLst/>
              </a:prstGeom>
              <a:noFill/>
            </p:spPr>
            <p:txBody>
              <a:bodyPr wrap="square" rtlCol="0">
                <a:spAutoFit/>
              </a:bodyPr>
              <a:lstStyle/>
              <a:p>
                <a:pPr algn="ctr"/>
                <a:r>
                  <a:rPr lang="en-AU" altLang="ko-KR" sz="1400" dirty="0">
                    <a:solidFill>
                      <a:schemeClr val="tx1">
                        <a:lumMod val="65000"/>
                        <a:lumOff val="35000"/>
                      </a:schemeClr>
                    </a:solidFill>
                    <a:latin typeface="+mj-lt"/>
                    <a:cs typeface="Arial" pitchFamily="34" charset="0"/>
                  </a:rPr>
                  <a:t>Interpretation &amp; Analysis</a:t>
                </a:r>
                <a:endParaRPr lang="ko-KR" altLang="en-US" sz="1400" dirty="0">
                  <a:solidFill>
                    <a:schemeClr val="tx1">
                      <a:lumMod val="65000"/>
                      <a:lumOff val="35000"/>
                    </a:schemeClr>
                  </a:solidFill>
                  <a:latin typeface="+mj-lt"/>
                  <a:cs typeface="Arial" pitchFamily="34" charset="0"/>
                </a:endParaRPr>
              </a:p>
            </p:txBody>
          </p:sp>
        </p:grpSp>
        <p:sp>
          <p:nvSpPr>
            <p:cNvPr id="52" name="TextBox 51">
              <a:extLst>
                <a:ext uri="{FF2B5EF4-FFF2-40B4-BE49-F238E27FC236}">
                  <a16:creationId xmlns:a16="http://schemas.microsoft.com/office/drawing/2014/main" id="{201155C0-31DF-8643-97DB-E447C49E4BDD}"/>
                </a:ext>
              </a:extLst>
            </p:cNvPr>
            <p:cNvSpPr txBox="1"/>
            <p:nvPr/>
          </p:nvSpPr>
          <p:spPr>
            <a:xfrm>
              <a:off x="5926633" y="7829679"/>
              <a:ext cx="1728732" cy="523220"/>
            </a:xfrm>
            <a:prstGeom prst="rect">
              <a:avLst/>
            </a:prstGeom>
            <a:noFill/>
          </p:spPr>
          <p:txBody>
            <a:bodyPr wrap="square" rtlCol="0">
              <a:spAutoFit/>
            </a:bodyPr>
            <a:lstStyle/>
            <a:p>
              <a:pPr algn="ctr"/>
              <a:r>
                <a:rPr lang="en-AU" altLang="ko-KR" sz="1400" dirty="0">
                  <a:solidFill>
                    <a:schemeClr val="tx1">
                      <a:lumMod val="65000"/>
                      <a:lumOff val="35000"/>
                    </a:schemeClr>
                  </a:solidFill>
                  <a:latin typeface="+mj-lt"/>
                  <a:cs typeface="Arial" pitchFamily="34" charset="0"/>
                </a:rPr>
                <a:t>Methods</a:t>
              </a:r>
            </a:p>
            <a:p>
              <a:pPr algn="ctr"/>
              <a:endParaRPr lang="ko-KR" altLang="en-US" sz="1400" dirty="0">
                <a:solidFill>
                  <a:schemeClr val="tx1">
                    <a:lumMod val="65000"/>
                    <a:lumOff val="35000"/>
                  </a:schemeClr>
                </a:solidFill>
                <a:latin typeface="+mj-lt"/>
                <a:cs typeface="Arial" pitchFamily="34" charset="0"/>
              </a:endParaRPr>
            </a:p>
          </p:txBody>
        </p:sp>
      </p:grpSp>
      <p:sp>
        <p:nvSpPr>
          <p:cNvPr id="64" name="TextBox 63">
            <a:extLst>
              <a:ext uri="{FF2B5EF4-FFF2-40B4-BE49-F238E27FC236}">
                <a16:creationId xmlns:a16="http://schemas.microsoft.com/office/drawing/2014/main" id="{4FFA081A-1267-C747-9575-1844B1EB356D}"/>
              </a:ext>
            </a:extLst>
          </p:cNvPr>
          <p:cNvSpPr txBox="1"/>
          <p:nvPr/>
        </p:nvSpPr>
        <p:spPr>
          <a:xfrm>
            <a:off x="2780418" y="4956564"/>
            <a:ext cx="7247346" cy="584775"/>
          </a:xfrm>
          <a:prstGeom prst="rect">
            <a:avLst/>
          </a:prstGeom>
          <a:noFill/>
        </p:spPr>
        <p:txBody>
          <a:bodyPr wrap="square" rtlCol="0">
            <a:spAutoFit/>
          </a:bodyPr>
          <a:lstStyle/>
          <a:p>
            <a:pPr marL="628594" lvl="1" indent="-171450">
              <a:buFont typeface="Arial" panose="020B0604020202020204" pitchFamily="34" charset="0"/>
              <a:buChar char="•"/>
            </a:pPr>
            <a:r>
              <a:rPr lang="en-AU" sz="1600" dirty="0">
                <a:solidFill>
                  <a:schemeClr val="tx1">
                    <a:lumMod val="75000"/>
                    <a:lumOff val="25000"/>
                  </a:schemeClr>
                </a:solidFill>
                <a:cs typeface="Arial" pitchFamily="34" charset="0"/>
              </a:rPr>
              <a:t>Develop a scoring model to predict opportunity success rates</a:t>
            </a:r>
          </a:p>
          <a:p>
            <a:pPr marL="628594" lvl="1" indent="-171450">
              <a:buFont typeface="Arial" panose="020B0604020202020204" pitchFamily="34" charset="0"/>
              <a:buChar char="•"/>
            </a:pPr>
            <a:r>
              <a:rPr lang="en-AU" sz="1600" dirty="0">
                <a:solidFill>
                  <a:schemeClr val="tx1">
                    <a:lumMod val="75000"/>
                    <a:lumOff val="25000"/>
                  </a:schemeClr>
                </a:solidFill>
                <a:cs typeface="Arial" pitchFamily="34" charset="0"/>
              </a:rPr>
              <a:t>Gain insights and determine the key drivers of successful opportunities</a:t>
            </a:r>
          </a:p>
        </p:txBody>
      </p:sp>
    </p:spTree>
    <p:extLst>
      <p:ext uri="{BB962C8B-B14F-4D97-AF65-F5344CB8AC3E}">
        <p14:creationId xmlns:p14="http://schemas.microsoft.com/office/powerpoint/2010/main" val="18100359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fontScale="92500" lnSpcReduction="10000"/>
          </a:bodyPr>
          <a:lstStyle/>
          <a:p>
            <a:r>
              <a:rPr lang="en-US" dirty="0"/>
              <a:t>Key Research Questions</a:t>
            </a:r>
          </a:p>
        </p:txBody>
      </p:sp>
      <p:sp>
        <p:nvSpPr>
          <p:cNvPr id="28" name="TextBox 27">
            <a:extLst>
              <a:ext uri="{FF2B5EF4-FFF2-40B4-BE49-F238E27FC236}">
                <a16:creationId xmlns:a16="http://schemas.microsoft.com/office/drawing/2014/main" id="{9EBF18B4-CC57-5147-B596-CCF04E4CF3A6}"/>
              </a:ext>
            </a:extLst>
          </p:cNvPr>
          <p:cNvSpPr txBox="1"/>
          <p:nvPr/>
        </p:nvSpPr>
        <p:spPr>
          <a:xfrm>
            <a:off x="831328" y="1444634"/>
            <a:ext cx="11065398" cy="830997"/>
          </a:xfrm>
          <a:prstGeom prst="rect">
            <a:avLst/>
          </a:prstGeom>
          <a:noFill/>
        </p:spPr>
        <p:txBody>
          <a:bodyPr wrap="square" rtlCol="0">
            <a:spAutoFit/>
          </a:bodyPr>
          <a:lstStyle/>
          <a:p>
            <a:pPr marL="457200" indent="-457200">
              <a:buFont typeface="+mj-lt"/>
              <a:buAutoNum type="arabicPeriod"/>
            </a:pPr>
            <a:r>
              <a:rPr lang="en-AU" sz="2400" b="1" dirty="0">
                <a:solidFill>
                  <a:schemeClr val="tx1">
                    <a:lumMod val="75000"/>
                    <a:lumOff val="25000"/>
                  </a:schemeClr>
                </a:solidFill>
                <a:cs typeface="Arial" pitchFamily="34" charset="0"/>
              </a:rPr>
              <a:t>What’s the best model to predict successful opportunities?</a:t>
            </a:r>
          </a:p>
          <a:p>
            <a:pPr marL="457200" indent="-457200">
              <a:buFont typeface="+mj-lt"/>
              <a:buAutoNum type="arabicPeriod"/>
            </a:pPr>
            <a:r>
              <a:rPr lang="en-AU" sz="2400" b="1" dirty="0">
                <a:solidFill>
                  <a:schemeClr val="tx1">
                    <a:lumMod val="75000"/>
                    <a:lumOff val="25000"/>
                  </a:schemeClr>
                </a:solidFill>
                <a:cs typeface="Arial" pitchFamily="34" charset="0"/>
              </a:rPr>
              <a:t>What are the key drivers for successful opportunities?</a:t>
            </a:r>
          </a:p>
        </p:txBody>
      </p:sp>
      <p:pic>
        <p:nvPicPr>
          <p:cNvPr id="31" name="Picture 30" descr="A picture containing drawing&#10;&#10;Description automatically generated">
            <a:extLst>
              <a:ext uri="{FF2B5EF4-FFF2-40B4-BE49-F238E27FC236}">
                <a16:creationId xmlns:a16="http://schemas.microsoft.com/office/drawing/2014/main" id="{D00DD637-13D3-0C41-81E4-8ED75BBD83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5725" y="4654202"/>
            <a:ext cx="1265582" cy="1265582"/>
          </a:xfrm>
          <a:prstGeom prst="rect">
            <a:avLst/>
          </a:prstGeom>
        </p:spPr>
      </p:pic>
      <p:sp>
        <p:nvSpPr>
          <p:cNvPr id="32" name="TextBox 31">
            <a:extLst>
              <a:ext uri="{FF2B5EF4-FFF2-40B4-BE49-F238E27FC236}">
                <a16:creationId xmlns:a16="http://schemas.microsoft.com/office/drawing/2014/main" id="{E8419AE4-FE7C-8E4B-9F77-EAAEE7638E11}"/>
              </a:ext>
            </a:extLst>
          </p:cNvPr>
          <p:cNvSpPr txBox="1"/>
          <p:nvPr/>
        </p:nvSpPr>
        <p:spPr>
          <a:xfrm>
            <a:off x="5318621" y="2805916"/>
            <a:ext cx="4769254" cy="1846659"/>
          </a:xfrm>
          <a:prstGeom prst="rect">
            <a:avLst/>
          </a:prstGeom>
          <a:noFill/>
        </p:spPr>
        <p:txBody>
          <a:bodyPr wrap="none" rtlCol="0">
            <a:spAutoFit/>
          </a:bodyPr>
          <a:lstStyle/>
          <a:p>
            <a:r>
              <a:rPr lang="en-US" sz="1600" b="1" dirty="0"/>
              <a:t>Key challenges:</a:t>
            </a:r>
          </a:p>
          <a:p>
            <a:endParaRPr lang="en-US" sz="1600" dirty="0"/>
          </a:p>
          <a:p>
            <a:pPr marL="285750" indent="-285750">
              <a:buFont typeface="Arial" panose="020B0604020202020204" pitchFamily="34" charset="0"/>
              <a:buChar char="•"/>
            </a:pPr>
            <a:r>
              <a:rPr lang="en-US" sz="1600" dirty="0"/>
              <a:t>Dealing with many missing data (data cleaning)</a:t>
            </a:r>
          </a:p>
          <a:p>
            <a:pPr marL="285750" indent="-285750">
              <a:buFont typeface="Arial" panose="020B0604020202020204" pitchFamily="34" charset="0"/>
              <a:buChar char="•"/>
            </a:pPr>
            <a:r>
              <a:rPr lang="en-US" sz="1600" dirty="0"/>
              <a:t>Feature selection &amp; transformation</a:t>
            </a:r>
          </a:p>
          <a:p>
            <a:pPr marL="285750" indent="-285750">
              <a:buFont typeface="Arial" panose="020B0604020202020204" pitchFamily="34" charset="0"/>
              <a:buChar char="•"/>
            </a:pPr>
            <a:r>
              <a:rPr lang="en-US" sz="1600" dirty="0"/>
              <a:t>Imbalanced datasets</a:t>
            </a:r>
          </a:p>
          <a:p>
            <a:pPr marL="285750" indent="-285750">
              <a:buFont typeface="Arial" panose="020B0604020202020204" pitchFamily="34" charset="0"/>
              <a:buChar char="•"/>
            </a:pPr>
            <a:r>
              <a:rPr lang="en-US" sz="1600" dirty="0"/>
              <a:t>Other small data problems</a:t>
            </a:r>
          </a:p>
          <a:p>
            <a:pPr marL="285750" indent="-285750">
              <a:buFont typeface="Arial" panose="020B0604020202020204" pitchFamily="34" charset="0"/>
              <a:buChar char="•"/>
            </a:pPr>
            <a:r>
              <a:rPr lang="en-US" sz="1600" dirty="0"/>
              <a:t>Model interpretation and insight analysis</a:t>
            </a:r>
          </a:p>
        </p:txBody>
      </p:sp>
      <p:sp>
        <p:nvSpPr>
          <p:cNvPr id="33" name="TextBox 32">
            <a:extLst>
              <a:ext uri="{FF2B5EF4-FFF2-40B4-BE49-F238E27FC236}">
                <a16:creationId xmlns:a16="http://schemas.microsoft.com/office/drawing/2014/main" id="{FD14C4DF-F20D-BE48-807E-A1BD8CCD7028}"/>
              </a:ext>
            </a:extLst>
          </p:cNvPr>
          <p:cNvSpPr txBox="1"/>
          <p:nvPr/>
        </p:nvSpPr>
        <p:spPr>
          <a:xfrm>
            <a:off x="1241721" y="2803217"/>
            <a:ext cx="3555665" cy="1354217"/>
          </a:xfrm>
          <a:prstGeom prst="rect">
            <a:avLst/>
          </a:prstGeom>
          <a:noFill/>
        </p:spPr>
        <p:txBody>
          <a:bodyPr wrap="square" rtlCol="0">
            <a:spAutoFit/>
          </a:bodyPr>
          <a:lstStyle/>
          <a:p>
            <a:r>
              <a:rPr lang="en-US" sz="1600" b="1" dirty="0"/>
              <a:t>Things we cannot control:</a:t>
            </a:r>
          </a:p>
          <a:p>
            <a:endParaRPr lang="en-US" sz="1600" dirty="0"/>
          </a:p>
          <a:p>
            <a:pPr marL="285750" indent="-285750">
              <a:buFont typeface="Arial" panose="020B0604020202020204" pitchFamily="34" charset="0"/>
              <a:buChar char="•"/>
            </a:pPr>
            <a:r>
              <a:rPr lang="en-US" sz="1600" dirty="0"/>
              <a:t>Integrity of the data</a:t>
            </a:r>
          </a:p>
          <a:p>
            <a:pPr marL="285750" indent="-285750">
              <a:buFont typeface="Arial" panose="020B0604020202020204" pitchFamily="34" charset="0"/>
              <a:buChar char="•"/>
            </a:pPr>
            <a:r>
              <a:rPr lang="en-US" sz="1600" dirty="0"/>
              <a:t>Lots of missing data entries</a:t>
            </a:r>
          </a:p>
          <a:p>
            <a:endParaRPr lang="en-US" sz="1600" dirty="0"/>
          </a:p>
        </p:txBody>
      </p:sp>
      <p:pic>
        <p:nvPicPr>
          <p:cNvPr id="35" name="Picture 34" descr="A close up of a logo&#10;&#10;Description automatically generated">
            <a:extLst>
              <a:ext uri="{FF2B5EF4-FFF2-40B4-BE49-F238E27FC236}">
                <a16:creationId xmlns:a16="http://schemas.microsoft.com/office/drawing/2014/main" id="{920CC32E-A235-2F45-A447-202B782EFF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36333" y="-1871175"/>
            <a:ext cx="1272161" cy="1272161"/>
          </a:xfrm>
          <a:prstGeom prst="rect">
            <a:avLst/>
          </a:prstGeom>
        </p:spPr>
      </p:pic>
      <p:grpSp>
        <p:nvGrpSpPr>
          <p:cNvPr id="10" name="Group 9">
            <a:extLst>
              <a:ext uri="{FF2B5EF4-FFF2-40B4-BE49-F238E27FC236}">
                <a16:creationId xmlns:a16="http://schemas.microsoft.com/office/drawing/2014/main" id="{4B2F3B5F-56DA-2848-9D47-EB3076D58074}"/>
              </a:ext>
            </a:extLst>
          </p:cNvPr>
          <p:cNvGrpSpPr/>
          <p:nvPr/>
        </p:nvGrpSpPr>
        <p:grpSpPr>
          <a:xfrm>
            <a:off x="2813995" y="5010445"/>
            <a:ext cx="7436430" cy="1654272"/>
            <a:chOff x="2651445" y="5143338"/>
            <a:chExt cx="6856394" cy="1525240"/>
          </a:xfrm>
        </p:grpSpPr>
        <p:grpSp>
          <p:nvGrpSpPr>
            <p:cNvPr id="36" name="Group 35">
              <a:extLst>
                <a:ext uri="{FF2B5EF4-FFF2-40B4-BE49-F238E27FC236}">
                  <a16:creationId xmlns:a16="http://schemas.microsoft.com/office/drawing/2014/main" id="{06C6AA9D-73A3-C64D-B9FD-9EC8B9F31CE9}"/>
                </a:ext>
              </a:extLst>
            </p:cNvPr>
            <p:cNvGrpSpPr/>
            <p:nvPr/>
          </p:nvGrpSpPr>
          <p:grpSpPr>
            <a:xfrm>
              <a:off x="2967653" y="5519862"/>
              <a:ext cx="6540186" cy="1148716"/>
              <a:chOff x="506027" y="2984021"/>
              <a:chExt cx="10887845" cy="1912338"/>
            </a:xfrm>
          </p:grpSpPr>
          <p:grpSp>
            <p:nvGrpSpPr>
              <p:cNvPr id="37" name="Group 36">
                <a:extLst>
                  <a:ext uri="{FF2B5EF4-FFF2-40B4-BE49-F238E27FC236}">
                    <a16:creationId xmlns:a16="http://schemas.microsoft.com/office/drawing/2014/main" id="{0CB2D4B5-C4EF-7741-8C5F-CBF522764D1E}"/>
                  </a:ext>
                </a:extLst>
              </p:cNvPr>
              <p:cNvGrpSpPr/>
              <p:nvPr/>
            </p:nvGrpSpPr>
            <p:grpSpPr>
              <a:xfrm>
                <a:off x="918592" y="3756879"/>
                <a:ext cx="10372400" cy="371649"/>
                <a:chOff x="395536" y="3097535"/>
                <a:chExt cx="8208912" cy="371649"/>
              </a:xfrm>
            </p:grpSpPr>
            <p:sp>
              <p:nvSpPr>
                <p:cNvPr id="64" name="Rectangle 3">
                  <a:extLst>
                    <a:ext uri="{FF2B5EF4-FFF2-40B4-BE49-F238E27FC236}">
                      <a16:creationId xmlns:a16="http://schemas.microsoft.com/office/drawing/2014/main" id="{E1A70B3E-D447-3D4E-9848-7FCFB32335D2}"/>
                    </a:ext>
                  </a:extLst>
                </p:cNvPr>
                <p:cNvSpPr/>
                <p:nvPr/>
              </p:nvSpPr>
              <p:spPr>
                <a:xfrm>
                  <a:off x="395536" y="3212976"/>
                  <a:ext cx="1368152" cy="256208"/>
                </a:xfrm>
                <a:custGeom>
                  <a:avLst/>
                  <a:gdLst/>
                  <a:ahLst/>
                  <a:cxnLst/>
                  <a:rect l="l" t="t" r="r" b="b"/>
                  <a:pathLst>
                    <a:path w="1008112" h="256208">
                      <a:moveTo>
                        <a:pt x="0" y="0"/>
                      </a:moveTo>
                      <a:lnTo>
                        <a:pt x="1008112" y="0"/>
                      </a:lnTo>
                      <a:lnTo>
                        <a:pt x="1008112" y="144016"/>
                      </a:lnTo>
                      <a:lnTo>
                        <a:pt x="569127" y="144016"/>
                      </a:lnTo>
                      <a:lnTo>
                        <a:pt x="504055" y="256208"/>
                      </a:lnTo>
                      <a:lnTo>
                        <a:pt x="438984" y="144016"/>
                      </a:lnTo>
                      <a:lnTo>
                        <a:pt x="0" y="144016"/>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dirty="0"/>
                </a:p>
              </p:txBody>
            </p:sp>
            <p:sp>
              <p:nvSpPr>
                <p:cNvPr id="65" name="Rectangle 3">
                  <a:extLst>
                    <a:ext uri="{FF2B5EF4-FFF2-40B4-BE49-F238E27FC236}">
                      <a16:creationId xmlns:a16="http://schemas.microsoft.com/office/drawing/2014/main" id="{12AC2564-0A0A-6443-8D5D-CCC69F336845}"/>
                    </a:ext>
                  </a:extLst>
                </p:cNvPr>
                <p:cNvSpPr/>
                <p:nvPr/>
              </p:nvSpPr>
              <p:spPr>
                <a:xfrm rot="10800000">
                  <a:off x="1763688" y="3097535"/>
                  <a:ext cx="1368152" cy="256208"/>
                </a:xfrm>
                <a:custGeom>
                  <a:avLst/>
                  <a:gdLst/>
                  <a:ahLst/>
                  <a:cxnLst/>
                  <a:rect l="l" t="t" r="r" b="b"/>
                  <a:pathLst>
                    <a:path w="1008112" h="256208">
                      <a:moveTo>
                        <a:pt x="0" y="0"/>
                      </a:moveTo>
                      <a:lnTo>
                        <a:pt x="1008112" y="0"/>
                      </a:lnTo>
                      <a:lnTo>
                        <a:pt x="1008112" y="144016"/>
                      </a:lnTo>
                      <a:lnTo>
                        <a:pt x="569127" y="144016"/>
                      </a:lnTo>
                      <a:lnTo>
                        <a:pt x="504055" y="256208"/>
                      </a:lnTo>
                      <a:lnTo>
                        <a:pt x="438984" y="144016"/>
                      </a:lnTo>
                      <a:lnTo>
                        <a:pt x="0" y="144016"/>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dirty="0">
                    <a:solidFill>
                      <a:schemeClr val="accent1"/>
                    </a:solidFill>
                  </a:endParaRPr>
                </a:p>
              </p:txBody>
            </p:sp>
            <p:sp>
              <p:nvSpPr>
                <p:cNvPr id="66" name="Rectangle 3">
                  <a:extLst>
                    <a:ext uri="{FF2B5EF4-FFF2-40B4-BE49-F238E27FC236}">
                      <a16:creationId xmlns:a16="http://schemas.microsoft.com/office/drawing/2014/main" id="{91509188-57DD-B146-862A-4A5E5C83B67C}"/>
                    </a:ext>
                  </a:extLst>
                </p:cNvPr>
                <p:cNvSpPr/>
                <p:nvPr/>
              </p:nvSpPr>
              <p:spPr>
                <a:xfrm>
                  <a:off x="3131840" y="3212976"/>
                  <a:ext cx="1368152" cy="256208"/>
                </a:xfrm>
                <a:custGeom>
                  <a:avLst/>
                  <a:gdLst/>
                  <a:ahLst/>
                  <a:cxnLst/>
                  <a:rect l="l" t="t" r="r" b="b"/>
                  <a:pathLst>
                    <a:path w="1008112" h="256208">
                      <a:moveTo>
                        <a:pt x="0" y="0"/>
                      </a:moveTo>
                      <a:lnTo>
                        <a:pt x="1008112" y="0"/>
                      </a:lnTo>
                      <a:lnTo>
                        <a:pt x="1008112" y="144016"/>
                      </a:lnTo>
                      <a:lnTo>
                        <a:pt x="569127" y="144016"/>
                      </a:lnTo>
                      <a:lnTo>
                        <a:pt x="504055" y="256208"/>
                      </a:lnTo>
                      <a:lnTo>
                        <a:pt x="438984" y="144016"/>
                      </a:lnTo>
                      <a:lnTo>
                        <a:pt x="0" y="14401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dirty="0"/>
                </a:p>
              </p:txBody>
            </p:sp>
            <p:sp>
              <p:nvSpPr>
                <p:cNvPr id="67" name="Rectangle 3">
                  <a:extLst>
                    <a:ext uri="{FF2B5EF4-FFF2-40B4-BE49-F238E27FC236}">
                      <a16:creationId xmlns:a16="http://schemas.microsoft.com/office/drawing/2014/main" id="{0D56D780-769E-3648-9B2D-F38FFAC4911F}"/>
                    </a:ext>
                  </a:extLst>
                </p:cNvPr>
                <p:cNvSpPr/>
                <p:nvPr/>
              </p:nvSpPr>
              <p:spPr>
                <a:xfrm rot="10800000">
                  <a:off x="4499992" y="3097535"/>
                  <a:ext cx="1368152" cy="256208"/>
                </a:xfrm>
                <a:custGeom>
                  <a:avLst/>
                  <a:gdLst/>
                  <a:ahLst/>
                  <a:cxnLst/>
                  <a:rect l="l" t="t" r="r" b="b"/>
                  <a:pathLst>
                    <a:path w="1008112" h="256208">
                      <a:moveTo>
                        <a:pt x="0" y="0"/>
                      </a:moveTo>
                      <a:lnTo>
                        <a:pt x="1008112" y="0"/>
                      </a:lnTo>
                      <a:lnTo>
                        <a:pt x="1008112" y="144016"/>
                      </a:lnTo>
                      <a:lnTo>
                        <a:pt x="569127" y="144016"/>
                      </a:lnTo>
                      <a:lnTo>
                        <a:pt x="504055" y="256208"/>
                      </a:lnTo>
                      <a:lnTo>
                        <a:pt x="438984" y="144016"/>
                      </a:lnTo>
                      <a:lnTo>
                        <a:pt x="0" y="14401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dirty="0"/>
                </a:p>
              </p:txBody>
            </p:sp>
            <p:sp>
              <p:nvSpPr>
                <p:cNvPr id="68" name="Rectangle 3">
                  <a:extLst>
                    <a:ext uri="{FF2B5EF4-FFF2-40B4-BE49-F238E27FC236}">
                      <a16:creationId xmlns:a16="http://schemas.microsoft.com/office/drawing/2014/main" id="{023E1070-0555-DE4B-9FED-E451342E31B5}"/>
                    </a:ext>
                  </a:extLst>
                </p:cNvPr>
                <p:cNvSpPr/>
                <p:nvPr/>
              </p:nvSpPr>
              <p:spPr>
                <a:xfrm>
                  <a:off x="5868144" y="3212976"/>
                  <a:ext cx="1368152" cy="256208"/>
                </a:xfrm>
                <a:custGeom>
                  <a:avLst/>
                  <a:gdLst/>
                  <a:ahLst/>
                  <a:cxnLst/>
                  <a:rect l="l" t="t" r="r" b="b"/>
                  <a:pathLst>
                    <a:path w="1008112" h="256208">
                      <a:moveTo>
                        <a:pt x="0" y="0"/>
                      </a:moveTo>
                      <a:lnTo>
                        <a:pt x="1008112" y="0"/>
                      </a:lnTo>
                      <a:lnTo>
                        <a:pt x="1008112" y="144016"/>
                      </a:lnTo>
                      <a:lnTo>
                        <a:pt x="569127" y="144016"/>
                      </a:lnTo>
                      <a:lnTo>
                        <a:pt x="504055" y="256208"/>
                      </a:lnTo>
                      <a:lnTo>
                        <a:pt x="438984" y="144016"/>
                      </a:lnTo>
                      <a:lnTo>
                        <a:pt x="0" y="144016"/>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dirty="0"/>
                </a:p>
              </p:txBody>
            </p:sp>
            <p:sp>
              <p:nvSpPr>
                <p:cNvPr id="69" name="Rectangle 3">
                  <a:extLst>
                    <a:ext uri="{FF2B5EF4-FFF2-40B4-BE49-F238E27FC236}">
                      <a16:creationId xmlns:a16="http://schemas.microsoft.com/office/drawing/2014/main" id="{2FB30119-46BE-F847-ABAD-522D41803FB9}"/>
                    </a:ext>
                  </a:extLst>
                </p:cNvPr>
                <p:cNvSpPr/>
                <p:nvPr/>
              </p:nvSpPr>
              <p:spPr>
                <a:xfrm rot="10800000">
                  <a:off x="7236296" y="3097535"/>
                  <a:ext cx="1368152" cy="256208"/>
                </a:xfrm>
                <a:custGeom>
                  <a:avLst/>
                  <a:gdLst/>
                  <a:ahLst/>
                  <a:cxnLst/>
                  <a:rect l="l" t="t" r="r" b="b"/>
                  <a:pathLst>
                    <a:path w="1008112" h="256208">
                      <a:moveTo>
                        <a:pt x="0" y="0"/>
                      </a:moveTo>
                      <a:lnTo>
                        <a:pt x="1008112" y="0"/>
                      </a:lnTo>
                      <a:lnTo>
                        <a:pt x="1008112" y="144016"/>
                      </a:lnTo>
                      <a:lnTo>
                        <a:pt x="569127" y="144016"/>
                      </a:lnTo>
                      <a:lnTo>
                        <a:pt x="504055" y="256208"/>
                      </a:lnTo>
                      <a:lnTo>
                        <a:pt x="438984" y="144016"/>
                      </a:lnTo>
                      <a:lnTo>
                        <a:pt x="0" y="144016"/>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dirty="0"/>
                </a:p>
              </p:txBody>
            </p:sp>
          </p:grpSp>
          <p:sp>
            <p:nvSpPr>
              <p:cNvPr id="38" name="Oval 37">
                <a:extLst>
                  <a:ext uri="{FF2B5EF4-FFF2-40B4-BE49-F238E27FC236}">
                    <a16:creationId xmlns:a16="http://schemas.microsoft.com/office/drawing/2014/main" id="{E96B64BF-D568-8F4D-B751-A3E86A6901B0}"/>
                  </a:ext>
                </a:extLst>
              </p:cNvPr>
              <p:cNvSpPr>
                <a:spLocks noChangeAspect="1"/>
              </p:cNvSpPr>
              <p:nvPr/>
            </p:nvSpPr>
            <p:spPr>
              <a:xfrm>
                <a:off x="1424219" y="3023586"/>
                <a:ext cx="731519" cy="731519"/>
              </a:xfrm>
              <a:prstGeom prst="ellipse">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dirty="0"/>
              </a:p>
            </p:txBody>
          </p:sp>
          <p:sp>
            <p:nvSpPr>
              <p:cNvPr id="46" name="TextBox 45">
                <a:extLst>
                  <a:ext uri="{FF2B5EF4-FFF2-40B4-BE49-F238E27FC236}">
                    <a16:creationId xmlns:a16="http://schemas.microsoft.com/office/drawing/2014/main" id="{47CECDC7-0375-6B49-B19B-7053B01EC4EF}"/>
                  </a:ext>
                </a:extLst>
              </p:cNvPr>
              <p:cNvSpPr txBox="1"/>
              <p:nvPr/>
            </p:nvSpPr>
            <p:spPr>
              <a:xfrm>
                <a:off x="506027" y="4164214"/>
                <a:ext cx="2286492" cy="461137"/>
              </a:xfrm>
              <a:prstGeom prst="rect">
                <a:avLst/>
              </a:prstGeom>
              <a:noFill/>
            </p:spPr>
            <p:txBody>
              <a:bodyPr wrap="square" rtlCol="0">
                <a:spAutoFit/>
              </a:bodyPr>
              <a:lstStyle/>
              <a:p>
                <a:pPr algn="ctr"/>
                <a:r>
                  <a:rPr lang="en-US" altLang="ko-KR" sz="1200" b="1" dirty="0">
                    <a:solidFill>
                      <a:schemeClr val="tx1">
                        <a:lumMod val="65000"/>
                        <a:lumOff val="35000"/>
                      </a:schemeClr>
                    </a:solidFill>
                    <a:cs typeface="Arial" pitchFamily="34" charset="0"/>
                  </a:rPr>
                  <a:t>Data Integration</a:t>
                </a:r>
                <a:endParaRPr lang="ko-KR" altLang="en-US" sz="1200" b="1" dirty="0">
                  <a:solidFill>
                    <a:schemeClr val="tx1">
                      <a:lumMod val="65000"/>
                      <a:lumOff val="35000"/>
                    </a:schemeClr>
                  </a:solidFill>
                  <a:cs typeface="Arial" pitchFamily="34" charset="0"/>
                </a:endParaRPr>
              </a:p>
            </p:txBody>
          </p:sp>
          <p:sp>
            <p:nvSpPr>
              <p:cNvPr id="48" name="TextBox 47">
                <a:extLst>
                  <a:ext uri="{FF2B5EF4-FFF2-40B4-BE49-F238E27FC236}">
                    <a16:creationId xmlns:a16="http://schemas.microsoft.com/office/drawing/2014/main" id="{388F84B1-9BD6-1549-AAFE-C268BDA0968E}"/>
                  </a:ext>
                </a:extLst>
              </p:cNvPr>
              <p:cNvSpPr txBox="1"/>
              <p:nvPr/>
            </p:nvSpPr>
            <p:spPr>
              <a:xfrm>
                <a:off x="2291143" y="3129563"/>
                <a:ext cx="2428570" cy="461137"/>
              </a:xfrm>
              <a:prstGeom prst="rect">
                <a:avLst/>
              </a:prstGeom>
              <a:noFill/>
            </p:spPr>
            <p:txBody>
              <a:bodyPr wrap="square" rtlCol="0">
                <a:spAutoFit/>
              </a:bodyPr>
              <a:lstStyle/>
              <a:p>
                <a:pPr algn="ctr"/>
                <a:r>
                  <a:rPr lang="en-GB" altLang="ko-KR" sz="1200" b="1" dirty="0">
                    <a:solidFill>
                      <a:schemeClr val="tx1">
                        <a:lumMod val="75000"/>
                        <a:lumOff val="25000"/>
                      </a:schemeClr>
                    </a:solidFill>
                    <a:cs typeface="Arial" pitchFamily="34" charset="0"/>
                  </a:rPr>
                  <a:t>Pre-Processing</a:t>
                </a:r>
                <a:endParaRPr lang="ko-KR" altLang="en-US" sz="1200" b="1" dirty="0">
                  <a:solidFill>
                    <a:schemeClr val="tx1">
                      <a:lumMod val="75000"/>
                      <a:lumOff val="25000"/>
                    </a:schemeClr>
                  </a:solidFill>
                  <a:cs typeface="Arial" pitchFamily="34" charset="0"/>
                </a:endParaRPr>
              </a:p>
            </p:txBody>
          </p:sp>
          <p:sp>
            <p:nvSpPr>
              <p:cNvPr id="49" name="Oval 48">
                <a:extLst>
                  <a:ext uri="{FF2B5EF4-FFF2-40B4-BE49-F238E27FC236}">
                    <a16:creationId xmlns:a16="http://schemas.microsoft.com/office/drawing/2014/main" id="{C2733578-1AAD-214F-9696-89DDCD424174}"/>
                  </a:ext>
                </a:extLst>
              </p:cNvPr>
              <p:cNvSpPr>
                <a:spLocks noChangeAspect="1"/>
              </p:cNvSpPr>
              <p:nvPr/>
            </p:nvSpPr>
            <p:spPr>
              <a:xfrm>
                <a:off x="3153819" y="4164840"/>
                <a:ext cx="731519" cy="731519"/>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dirty="0"/>
              </a:p>
            </p:txBody>
          </p:sp>
          <p:sp>
            <p:nvSpPr>
              <p:cNvPr id="50" name="Oval 49">
                <a:extLst>
                  <a:ext uri="{FF2B5EF4-FFF2-40B4-BE49-F238E27FC236}">
                    <a16:creationId xmlns:a16="http://schemas.microsoft.com/office/drawing/2014/main" id="{E42EAB7D-38E2-1F4D-8970-AB61FC76556B}"/>
                  </a:ext>
                </a:extLst>
              </p:cNvPr>
              <p:cNvSpPr>
                <a:spLocks noChangeAspect="1"/>
              </p:cNvSpPr>
              <p:nvPr/>
            </p:nvSpPr>
            <p:spPr>
              <a:xfrm>
                <a:off x="4883419" y="3023586"/>
                <a:ext cx="731519" cy="731519"/>
              </a:xfrm>
              <a:prstGeom prst="ellipse">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dirty="0"/>
              </a:p>
            </p:txBody>
          </p:sp>
          <p:sp>
            <p:nvSpPr>
              <p:cNvPr id="51" name="TextBox 50">
                <a:extLst>
                  <a:ext uri="{FF2B5EF4-FFF2-40B4-BE49-F238E27FC236}">
                    <a16:creationId xmlns:a16="http://schemas.microsoft.com/office/drawing/2014/main" id="{945ED440-F033-0A46-88D9-9188D51B4946}"/>
                  </a:ext>
                </a:extLst>
              </p:cNvPr>
              <p:cNvSpPr txBox="1"/>
              <p:nvPr/>
            </p:nvSpPr>
            <p:spPr>
              <a:xfrm>
                <a:off x="4512222" y="4124090"/>
                <a:ext cx="1449542" cy="768562"/>
              </a:xfrm>
              <a:prstGeom prst="rect">
                <a:avLst/>
              </a:prstGeom>
              <a:noFill/>
            </p:spPr>
            <p:txBody>
              <a:bodyPr wrap="square" rtlCol="0">
                <a:spAutoFit/>
              </a:bodyPr>
              <a:lstStyle/>
              <a:p>
                <a:pPr algn="ctr"/>
                <a:r>
                  <a:rPr lang="en-US" altLang="ko-KR" sz="1200" b="1" dirty="0">
                    <a:solidFill>
                      <a:schemeClr val="tx1">
                        <a:lumMod val="65000"/>
                        <a:lumOff val="35000"/>
                      </a:schemeClr>
                    </a:solidFill>
                    <a:cs typeface="Arial" pitchFamily="34" charset="0"/>
                  </a:rPr>
                  <a:t>Model Training</a:t>
                </a:r>
                <a:endParaRPr lang="ko-KR" altLang="en-US" sz="1200" b="1" dirty="0">
                  <a:solidFill>
                    <a:schemeClr val="tx1">
                      <a:lumMod val="65000"/>
                      <a:lumOff val="35000"/>
                    </a:schemeClr>
                  </a:solidFill>
                  <a:cs typeface="Arial" pitchFamily="34" charset="0"/>
                </a:endParaRPr>
              </a:p>
            </p:txBody>
          </p:sp>
          <p:sp>
            <p:nvSpPr>
              <p:cNvPr id="52" name="Oval 51">
                <a:extLst>
                  <a:ext uri="{FF2B5EF4-FFF2-40B4-BE49-F238E27FC236}">
                    <a16:creationId xmlns:a16="http://schemas.microsoft.com/office/drawing/2014/main" id="{79F1C4E9-481B-1C4D-B59F-7AFD274ECEDD}"/>
                  </a:ext>
                </a:extLst>
              </p:cNvPr>
              <p:cNvSpPr>
                <a:spLocks noChangeAspect="1"/>
              </p:cNvSpPr>
              <p:nvPr/>
            </p:nvSpPr>
            <p:spPr>
              <a:xfrm>
                <a:off x="8342619" y="3023586"/>
                <a:ext cx="731519" cy="731519"/>
              </a:xfrm>
              <a:prstGeom prst="ellipse">
                <a:avLst/>
              </a:prstGeom>
              <a:noFill/>
              <a:ln w="381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dirty="0"/>
              </a:p>
            </p:txBody>
          </p:sp>
          <p:sp>
            <p:nvSpPr>
              <p:cNvPr id="53" name="TextBox 52">
                <a:extLst>
                  <a:ext uri="{FF2B5EF4-FFF2-40B4-BE49-F238E27FC236}">
                    <a16:creationId xmlns:a16="http://schemas.microsoft.com/office/drawing/2014/main" id="{7DA9292B-9410-BB46-9074-B069F1C720F7}"/>
                  </a:ext>
                </a:extLst>
              </p:cNvPr>
              <p:cNvSpPr txBox="1"/>
              <p:nvPr/>
            </p:nvSpPr>
            <p:spPr>
              <a:xfrm>
                <a:off x="9459380" y="2984021"/>
                <a:ext cx="1934492" cy="768562"/>
              </a:xfrm>
              <a:prstGeom prst="rect">
                <a:avLst/>
              </a:prstGeom>
              <a:noFill/>
            </p:spPr>
            <p:txBody>
              <a:bodyPr wrap="square" rtlCol="0">
                <a:spAutoFit/>
              </a:bodyPr>
              <a:lstStyle/>
              <a:p>
                <a:pPr algn="ctr"/>
                <a:r>
                  <a:rPr lang="en-GB" altLang="ko-KR" sz="1200" dirty="0">
                    <a:solidFill>
                      <a:schemeClr val="tx1">
                        <a:lumMod val="65000"/>
                        <a:lumOff val="35000"/>
                      </a:schemeClr>
                    </a:solidFill>
                    <a:cs typeface="Arial" pitchFamily="34" charset="0"/>
                  </a:rPr>
                  <a:t>Model Monitoring</a:t>
                </a:r>
                <a:endParaRPr lang="ko-KR" altLang="en-US" sz="1200" dirty="0">
                  <a:solidFill>
                    <a:schemeClr val="tx1">
                      <a:lumMod val="65000"/>
                      <a:lumOff val="35000"/>
                    </a:schemeClr>
                  </a:solidFill>
                  <a:cs typeface="Arial" pitchFamily="34" charset="0"/>
                </a:endParaRPr>
              </a:p>
            </p:txBody>
          </p:sp>
          <p:sp>
            <p:nvSpPr>
              <p:cNvPr id="54" name="TextBox 53">
                <a:extLst>
                  <a:ext uri="{FF2B5EF4-FFF2-40B4-BE49-F238E27FC236}">
                    <a16:creationId xmlns:a16="http://schemas.microsoft.com/office/drawing/2014/main" id="{A46BB406-3A16-224A-B453-D97C3F41A38D}"/>
                  </a:ext>
                </a:extLst>
              </p:cNvPr>
              <p:cNvSpPr txBox="1"/>
              <p:nvPr/>
            </p:nvSpPr>
            <p:spPr>
              <a:xfrm>
                <a:off x="6066121" y="3003179"/>
                <a:ext cx="1728733" cy="768562"/>
              </a:xfrm>
              <a:prstGeom prst="rect">
                <a:avLst/>
              </a:prstGeom>
              <a:noFill/>
            </p:spPr>
            <p:txBody>
              <a:bodyPr wrap="square" rtlCol="0">
                <a:spAutoFit/>
              </a:bodyPr>
              <a:lstStyle/>
              <a:p>
                <a:pPr algn="ctr"/>
                <a:r>
                  <a:rPr lang="en-US" altLang="ko-KR" sz="1200" b="1" dirty="0">
                    <a:solidFill>
                      <a:schemeClr val="tx1">
                        <a:lumMod val="65000"/>
                        <a:lumOff val="35000"/>
                      </a:schemeClr>
                    </a:solidFill>
                    <a:cs typeface="Arial" pitchFamily="34" charset="0"/>
                  </a:rPr>
                  <a:t>Model Validation</a:t>
                </a:r>
                <a:endParaRPr lang="ko-KR" altLang="en-US" sz="1200" b="1" dirty="0">
                  <a:solidFill>
                    <a:schemeClr val="tx1">
                      <a:lumMod val="65000"/>
                      <a:lumOff val="35000"/>
                    </a:schemeClr>
                  </a:solidFill>
                  <a:cs typeface="Arial" pitchFamily="34" charset="0"/>
                </a:endParaRPr>
              </a:p>
            </p:txBody>
          </p:sp>
          <p:sp>
            <p:nvSpPr>
              <p:cNvPr id="55" name="Oval 54">
                <a:extLst>
                  <a:ext uri="{FF2B5EF4-FFF2-40B4-BE49-F238E27FC236}">
                    <a16:creationId xmlns:a16="http://schemas.microsoft.com/office/drawing/2014/main" id="{C45B4656-7EBE-294A-9F7E-28ADD4FFCC1B}"/>
                  </a:ext>
                </a:extLst>
              </p:cNvPr>
              <p:cNvSpPr>
                <a:spLocks noChangeAspect="1"/>
              </p:cNvSpPr>
              <p:nvPr/>
            </p:nvSpPr>
            <p:spPr>
              <a:xfrm>
                <a:off x="6613019" y="4162056"/>
                <a:ext cx="731519" cy="731519"/>
              </a:xfrm>
              <a:prstGeom prst="ellipse">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dirty="0"/>
              </a:p>
            </p:txBody>
          </p:sp>
          <p:sp>
            <p:nvSpPr>
              <p:cNvPr id="56" name="Oval 55">
                <a:extLst>
                  <a:ext uri="{FF2B5EF4-FFF2-40B4-BE49-F238E27FC236}">
                    <a16:creationId xmlns:a16="http://schemas.microsoft.com/office/drawing/2014/main" id="{0F0CACB5-B421-1742-8CC8-9720DE98342D}"/>
                  </a:ext>
                </a:extLst>
              </p:cNvPr>
              <p:cNvSpPr>
                <a:spLocks noChangeAspect="1"/>
              </p:cNvSpPr>
              <p:nvPr/>
            </p:nvSpPr>
            <p:spPr>
              <a:xfrm>
                <a:off x="10072220" y="4159273"/>
                <a:ext cx="731519" cy="731519"/>
              </a:xfrm>
              <a:prstGeom prst="ellipse">
                <a:avLst/>
              </a:prstGeom>
              <a:noFill/>
              <a:ln w="381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dirty="0">
                  <a:solidFill>
                    <a:schemeClr val="bg2"/>
                  </a:solidFill>
                </a:endParaRPr>
              </a:p>
            </p:txBody>
          </p:sp>
          <p:sp>
            <p:nvSpPr>
              <p:cNvPr id="57" name="Parallelogram 15">
                <a:extLst>
                  <a:ext uri="{FF2B5EF4-FFF2-40B4-BE49-F238E27FC236}">
                    <a16:creationId xmlns:a16="http://schemas.microsoft.com/office/drawing/2014/main" id="{2095AFA0-B7FC-2A4B-894F-42FAE2F46DA5}"/>
                  </a:ext>
                </a:extLst>
              </p:cNvPr>
              <p:cNvSpPr/>
              <p:nvPr/>
            </p:nvSpPr>
            <p:spPr>
              <a:xfrm flipH="1">
                <a:off x="3341434" y="4349976"/>
                <a:ext cx="360126" cy="360126"/>
              </a:xfrm>
              <a:custGeom>
                <a:avLst/>
                <a:gdLst/>
                <a:ahLst/>
                <a:cxnLst/>
                <a:rect l="l" t="t" r="r" b="b"/>
                <a:pathLst>
                  <a:path w="3242753" h="3227814">
                    <a:moveTo>
                      <a:pt x="1621376" y="1043635"/>
                    </a:moveTo>
                    <a:cubicBezTo>
                      <a:pt x="1557188" y="1043635"/>
                      <a:pt x="1505154" y="1095669"/>
                      <a:pt x="1505154" y="1159857"/>
                    </a:cubicBezTo>
                    <a:lnTo>
                      <a:pt x="1505154" y="1625483"/>
                    </a:lnTo>
                    <a:lnTo>
                      <a:pt x="1033577" y="1625483"/>
                    </a:lnTo>
                    <a:cubicBezTo>
                      <a:pt x="969389" y="1625483"/>
                      <a:pt x="917355" y="1677517"/>
                      <a:pt x="917355" y="1741705"/>
                    </a:cubicBezTo>
                    <a:cubicBezTo>
                      <a:pt x="917355" y="1805893"/>
                      <a:pt x="969389" y="1857927"/>
                      <a:pt x="1033577" y="1857927"/>
                    </a:cubicBezTo>
                    <a:lnTo>
                      <a:pt x="1614688" y="1857927"/>
                    </a:lnTo>
                    <a:lnTo>
                      <a:pt x="1619859" y="1856884"/>
                    </a:lnTo>
                    <a:cubicBezTo>
                      <a:pt x="1620361" y="1857187"/>
                      <a:pt x="1620868" y="1857190"/>
                      <a:pt x="1621376" y="1857190"/>
                    </a:cubicBezTo>
                    <a:cubicBezTo>
                      <a:pt x="1685564" y="1857190"/>
                      <a:pt x="1737598" y="1805156"/>
                      <a:pt x="1737598" y="1740968"/>
                    </a:cubicBezTo>
                    <a:lnTo>
                      <a:pt x="1737598" y="1159857"/>
                    </a:lnTo>
                    <a:cubicBezTo>
                      <a:pt x="1737598" y="1095669"/>
                      <a:pt x="1685564" y="1043635"/>
                      <a:pt x="1621376" y="1043635"/>
                    </a:cubicBezTo>
                    <a:close/>
                    <a:moveTo>
                      <a:pt x="1621376" y="628818"/>
                    </a:moveTo>
                    <a:cubicBezTo>
                      <a:pt x="2206882" y="628818"/>
                      <a:pt x="2681529" y="1103464"/>
                      <a:pt x="2681529" y="1688970"/>
                    </a:cubicBezTo>
                    <a:cubicBezTo>
                      <a:pt x="2681529" y="2274476"/>
                      <a:pt x="2206882" y="2749122"/>
                      <a:pt x="1621376" y="2749122"/>
                    </a:cubicBezTo>
                    <a:cubicBezTo>
                      <a:pt x="1035870" y="2749122"/>
                      <a:pt x="561223" y="2274476"/>
                      <a:pt x="561223" y="1688970"/>
                    </a:cubicBezTo>
                    <a:cubicBezTo>
                      <a:pt x="561223" y="1103464"/>
                      <a:pt x="1035870" y="628818"/>
                      <a:pt x="1621376" y="628818"/>
                    </a:cubicBezTo>
                    <a:close/>
                    <a:moveTo>
                      <a:pt x="1621376" y="424596"/>
                    </a:moveTo>
                    <a:cubicBezTo>
                      <a:pt x="923081" y="424596"/>
                      <a:pt x="357001" y="990676"/>
                      <a:pt x="357001" y="1688970"/>
                    </a:cubicBezTo>
                    <a:cubicBezTo>
                      <a:pt x="357001" y="2128645"/>
                      <a:pt x="581423" y="2515905"/>
                      <a:pt x="922189" y="2742109"/>
                    </a:cubicBezTo>
                    <a:lnTo>
                      <a:pt x="652992" y="3227814"/>
                    </a:lnTo>
                    <a:lnTo>
                      <a:pt x="911997" y="3227814"/>
                    </a:lnTo>
                    <a:lnTo>
                      <a:pt x="1121304" y="2850168"/>
                    </a:lnTo>
                    <a:cubicBezTo>
                      <a:pt x="1274563" y="2916691"/>
                      <a:pt x="1443689" y="2953344"/>
                      <a:pt x="1621376" y="2953344"/>
                    </a:cubicBezTo>
                    <a:cubicBezTo>
                      <a:pt x="1799063" y="2953344"/>
                      <a:pt x="1968189" y="2916691"/>
                      <a:pt x="2121449" y="2850168"/>
                    </a:cubicBezTo>
                    <a:lnTo>
                      <a:pt x="2330755" y="3227814"/>
                    </a:lnTo>
                    <a:lnTo>
                      <a:pt x="2589760" y="3227814"/>
                    </a:lnTo>
                    <a:lnTo>
                      <a:pt x="2320563" y="2742109"/>
                    </a:lnTo>
                    <a:cubicBezTo>
                      <a:pt x="2661329" y="2515905"/>
                      <a:pt x="2885751" y="2128645"/>
                      <a:pt x="2885751" y="1688970"/>
                    </a:cubicBezTo>
                    <a:cubicBezTo>
                      <a:pt x="2885751" y="990676"/>
                      <a:pt x="2319671" y="424596"/>
                      <a:pt x="1621376" y="424596"/>
                    </a:cubicBezTo>
                    <a:close/>
                    <a:moveTo>
                      <a:pt x="2599800" y="123238"/>
                    </a:moveTo>
                    <a:cubicBezTo>
                      <a:pt x="2434609" y="120698"/>
                      <a:pt x="2268460" y="180476"/>
                      <a:pt x="2139563" y="303161"/>
                    </a:cubicBezTo>
                    <a:lnTo>
                      <a:pt x="3057258" y="1232053"/>
                    </a:lnTo>
                    <a:cubicBezTo>
                      <a:pt x="3305736" y="977255"/>
                      <a:pt x="3304415" y="570405"/>
                      <a:pt x="3054287" y="317226"/>
                    </a:cubicBezTo>
                    <a:cubicBezTo>
                      <a:pt x="2929224" y="190636"/>
                      <a:pt x="2764991" y="125778"/>
                      <a:pt x="2599800" y="123238"/>
                    </a:cubicBezTo>
                    <a:close/>
                    <a:moveTo>
                      <a:pt x="642953" y="123238"/>
                    </a:moveTo>
                    <a:cubicBezTo>
                      <a:pt x="477762" y="125778"/>
                      <a:pt x="313529" y="190636"/>
                      <a:pt x="188466" y="317226"/>
                    </a:cubicBezTo>
                    <a:cubicBezTo>
                      <a:pt x="-61662" y="570405"/>
                      <a:pt x="-62983" y="977255"/>
                      <a:pt x="185495" y="1232053"/>
                    </a:cubicBezTo>
                    <a:lnTo>
                      <a:pt x="1103190" y="303161"/>
                    </a:lnTo>
                    <a:cubicBezTo>
                      <a:pt x="974294" y="180476"/>
                      <a:pt x="808144" y="120698"/>
                      <a:pt x="642953" y="123238"/>
                    </a:cubicBezTo>
                    <a:close/>
                    <a:moveTo>
                      <a:pt x="1722692" y="0"/>
                    </a:moveTo>
                    <a:lnTo>
                      <a:pt x="1520061" y="0"/>
                    </a:lnTo>
                    <a:cubicBezTo>
                      <a:pt x="1440152" y="0"/>
                      <a:pt x="1375373" y="64779"/>
                      <a:pt x="1375373" y="144688"/>
                    </a:cubicBezTo>
                    <a:lnTo>
                      <a:pt x="1375373" y="289376"/>
                    </a:lnTo>
                    <a:lnTo>
                      <a:pt x="1867380" y="289376"/>
                    </a:lnTo>
                    <a:lnTo>
                      <a:pt x="1867380" y="144688"/>
                    </a:lnTo>
                    <a:cubicBezTo>
                      <a:pt x="1867380" y="64779"/>
                      <a:pt x="1802601" y="0"/>
                      <a:pt x="1722692" y="0"/>
                    </a:cubicBezTo>
                    <a:close/>
                  </a:path>
                </a:pathLst>
              </a:custGeom>
              <a:solidFill>
                <a:schemeClr val="accent6"/>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1400" dirty="0"/>
              </a:p>
            </p:txBody>
          </p:sp>
          <p:sp>
            <p:nvSpPr>
              <p:cNvPr id="58" name="Rectangle 16">
                <a:extLst>
                  <a:ext uri="{FF2B5EF4-FFF2-40B4-BE49-F238E27FC236}">
                    <a16:creationId xmlns:a16="http://schemas.microsoft.com/office/drawing/2014/main" id="{6214C4B7-D3F1-D349-ABBB-237C1A1A1E35}"/>
                  </a:ext>
                </a:extLst>
              </p:cNvPr>
              <p:cNvSpPr/>
              <p:nvPr/>
            </p:nvSpPr>
            <p:spPr>
              <a:xfrm rot="2700000">
                <a:off x="1640626" y="3161089"/>
                <a:ext cx="265921" cy="476744"/>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accent5"/>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1400" dirty="0"/>
              </a:p>
            </p:txBody>
          </p:sp>
          <p:sp>
            <p:nvSpPr>
              <p:cNvPr id="59" name="Freeform 18">
                <a:extLst>
                  <a:ext uri="{FF2B5EF4-FFF2-40B4-BE49-F238E27FC236}">
                    <a16:creationId xmlns:a16="http://schemas.microsoft.com/office/drawing/2014/main" id="{2807A222-87E8-E44A-AFB0-B4F5354AF0BE}"/>
                  </a:ext>
                </a:extLst>
              </p:cNvPr>
              <p:cNvSpPr/>
              <p:nvPr/>
            </p:nvSpPr>
            <p:spPr>
              <a:xfrm>
                <a:off x="6753476" y="4332230"/>
                <a:ext cx="426234" cy="344001"/>
              </a:xfrm>
              <a:custGeom>
                <a:avLst/>
                <a:gdLst/>
                <a:ahLst/>
                <a:cxnLst/>
                <a:rect l="l" t="t" r="r" b="b"/>
                <a:pathLst>
                  <a:path w="3307788" h="2669631">
                    <a:moveTo>
                      <a:pt x="2793832" y="1478391"/>
                    </a:moveTo>
                    <a:cubicBezTo>
                      <a:pt x="2772990" y="1635402"/>
                      <a:pt x="2717678" y="1784517"/>
                      <a:pt x="2633007" y="1915952"/>
                    </a:cubicBezTo>
                    <a:cubicBezTo>
                      <a:pt x="2695386" y="1951862"/>
                      <a:pt x="2772768" y="1955673"/>
                      <a:pt x="2841607" y="1924185"/>
                    </a:cubicBezTo>
                    <a:cubicBezTo>
                      <a:pt x="2943442" y="1877605"/>
                      <a:pt x="2999062" y="1766364"/>
                      <a:pt x="2975226" y="1656948"/>
                    </a:cubicBezTo>
                    <a:cubicBezTo>
                      <a:pt x="2955176" y="1564911"/>
                      <a:pt x="2883463" y="1495086"/>
                      <a:pt x="2793832" y="1478391"/>
                    </a:cubicBezTo>
                    <a:close/>
                    <a:moveTo>
                      <a:pt x="2807611" y="1247700"/>
                    </a:moveTo>
                    <a:lnTo>
                      <a:pt x="2807472" y="1256060"/>
                    </a:lnTo>
                    <a:cubicBezTo>
                      <a:pt x="2994195" y="1281771"/>
                      <a:pt x="3148201" y="1421768"/>
                      <a:pt x="3189276" y="1610317"/>
                    </a:cubicBezTo>
                    <a:cubicBezTo>
                      <a:pt x="3235041" y="1820393"/>
                      <a:pt x="3128252" y="2033972"/>
                      <a:pt x="2932732" y="2123406"/>
                    </a:cubicBezTo>
                    <a:cubicBezTo>
                      <a:pt x="2789297" y="2189015"/>
                      <a:pt x="2626543" y="2174805"/>
                      <a:pt x="2499470" y="2094044"/>
                    </a:cubicBezTo>
                    <a:cubicBezTo>
                      <a:pt x="2427194" y="2172627"/>
                      <a:pt x="2343030" y="2241391"/>
                      <a:pt x="2248861" y="2297980"/>
                    </a:cubicBezTo>
                    <a:cubicBezTo>
                      <a:pt x="2178351" y="2340352"/>
                      <a:pt x="2104446" y="2374567"/>
                      <a:pt x="2027600" y="2398134"/>
                    </a:cubicBezTo>
                    <a:lnTo>
                      <a:pt x="3307788" y="2397615"/>
                    </a:lnTo>
                    <a:cubicBezTo>
                      <a:pt x="3265361" y="2549905"/>
                      <a:pt x="2537441" y="2669620"/>
                      <a:pt x="1653814" y="2669631"/>
                    </a:cubicBezTo>
                    <a:cubicBezTo>
                      <a:pt x="773102" y="2669642"/>
                      <a:pt x="46417" y="2550707"/>
                      <a:pt x="0" y="2398955"/>
                    </a:cubicBezTo>
                    <a:lnTo>
                      <a:pt x="1280678" y="2398436"/>
                    </a:lnTo>
                    <a:cubicBezTo>
                      <a:pt x="1203764" y="2374915"/>
                      <a:pt x="1129786" y="2340732"/>
                      <a:pt x="1059201" y="2298380"/>
                    </a:cubicBezTo>
                    <a:cubicBezTo>
                      <a:pt x="693039" y="2078675"/>
                      <a:pt x="477900" y="1674935"/>
                      <a:pt x="499745" y="1248476"/>
                    </a:cubicBezTo>
                    <a:close/>
                    <a:moveTo>
                      <a:pt x="1331611" y="201752"/>
                    </a:moveTo>
                    <a:cubicBezTo>
                      <a:pt x="1206335" y="290902"/>
                      <a:pt x="1124761" y="308382"/>
                      <a:pt x="1132336" y="435988"/>
                    </a:cubicBezTo>
                    <a:cubicBezTo>
                      <a:pt x="1160888" y="640507"/>
                      <a:pt x="1527973" y="617783"/>
                      <a:pt x="1498839" y="840365"/>
                    </a:cubicBezTo>
                    <a:cubicBezTo>
                      <a:pt x="1455138" y="960979"/>
                      <a:pt x="1395705" y="987199"/>
                      <a:pt x="1213910" y="1052459"/>
                    </a:cubicBezTo>
                    <a:cubicBezTo>
                      <a:pt x="1331028" y="972050"/>
                      <a:pt x="1364241" y="921357"/>
                      <a:pt x="1360745" y="809484"/>
                    </a:cubicBezTo>
                    <a:cubicBezTo>
                      <a:pt x="1360746" y="646916"/>
                      <a:pt x="1111360" y="626523"/>
                      <a:pt x="1020462" y="495421"/>
                    </a:cubicBezTo>
                    <a:cubicBezTo>
                      <a:pt x="941218" y="374224"/>
                      <a:pt x="1061250" y="280996"/>
                      <a:pt x="1331611" y="201752"/>
                    </a:cubicBezTo>
                    <a:close/>
                    <a:moveTo>
                      <a:pt x="2164365" y="80223"/>
                    </a:moveTo>
                    <a:cubicBezTo>
                      <a:pt x="2021192" y="182108"/>
                      <a:pt x="1927964" y="202086"/>
                      <a:pt x="1936621" y="347922"/>
                    </a:cubicBezTo>
                    <a:cubicBezTo>
                      <a:pt x="1969252" y="581657"/>
                      <a:pt x="2388778" y="555687"/>
                      <a:pt x="2355482" y="810066"/>
                    </a:cubicBezTo>
                    <a:cubicBezTo>
                      <a:pt x="2305538" y="947910"/>
                      <a:pt x="2237615" y="977876"/>
                      <a:pt x="2029849" y="1052459"/>
                    </a:cubicBezTo>
                    <a:cubicBezTo>
                      <a:pt x="2163698" y="960563"/>
                      <a:pt x="2201656" y="902628"/>
                      <a:pt x="2197660" y="774773"/>
                    </a:cubicBezTo>
                    <a:cubicBezTo>
                      <a:pt x="2197661" y="588982"/>
                      <a:pt x="1912649" y="565676"/>
                      <a:pt x="1808765" y="415844"/>
                    </a:cubicBezTo>
                    <a:cubicBezTo>
                      <a:pt x="1718201" y="277334"/>
                      <a:pt x="1855380" y="170787"/>
                      <a:pt x="2164365" y="80223"/>
                    </a:cubicBezTo>
                    <a:close/>
                    <a:moveTo>
                      <a:pt x="1754169" y="0"/>
                    </a:moveTo>
                    <a:cubicBezTo>
                      <a:pt x="1583512" y="121444"/>
                      <a:pt x="1472387" y="145257"/>
                      <a:pt x="1482706" y="319088"/>
                    </a:cubicBezTo>
                    <a:cubicBezTo>
                      <a:pt x="1521601" y="597693"/>
                      <a:pt x="2021663" y="566738"/>
                      <a:pt x="1981975" y="869950"/>
                    </a:cubicBezTo>
                    <a:cubicBezTo>
                      <a:pt x="1922443" y="1034256"/>
                      <a:pt x="1841481" y="1069974"/>
                      <a:pt x="1593831" y="1158875"/>
                    </a:cubicBezTo>
                    <a:cubicBezTo>
                      <a:pt x="1753374" y="1049338"/>
                      <a:pt x="1798619" y="980281"/>
                      <a:pt x="1793856" y="827882"/>
                    </a:cubicBezTo>
                    <a:cubicBezTo>
                      <a:pt x="1793857" y="606424"/>
                      <a:pt x="1454132" y="578644"/>
                      <a:pt x="1330306" y="400050"/>
                    </a:cubicBezTo>
                    <a:cubicBezTo>
                      <a:pt x="1222356" y="234950"/>
                      <a:pt x="1385869" y="107950"/>
                      <a:pt x="1754169" y="0"/>
                    </a:cubicBezTo>
                    <a:close/>
                  </a:path>
                </a:pathLst>
              </a:custGeom>
              <a:solidFill>
                <a:schemeClr val="accent2"/>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1400" dirty="0"/>
              </a:p>
            </p:txBody>
          </p:sp>
          <p:sp>
            <p:nvSpPr>
              <p:cNvPr id="60" name="Rectangle 36">
                <a:extLst>
                  <a:ext uri="{FF2B5EF4-FFF2-40B4-BE49-F238E27FC236}">
                    <a16:creationId xmlns:a16="http://schemas.microsoft.com/office/drawing/2014/main" id="{22C4A66D-3841-E44E-BF04-37E2DADF4F13}"/>
                  </a:ext>
                </a:extLst>
              </p:cNvPr>
              <p:cNvSpPr/>
              <p:nvPr/>
            </p:nvSpPr>
            <p:spPr>
              <a:xfrm>
                <a:off x="5035408" y="3205313"/>
                <a:ext cx="415824" cy="347595"/>
              </a:xfrm>
              <a:custGeom>
                <a:avLst/>
                <a:gdLst/>
                <a:ahLst/>
                <a:cxnLst/>
                <a:rect l="l" t="t" r="r" b="b"/>
                <a:pathLst>
                  <a:path w="3186824" h="2663936">
                    <a:moveTo>
                      <a:pt x="2624444" y="2376100"/>
                    </a:moveTo>
                    <a:lnTo>
                      <a:pt x="2624444" y="2520100"/>
                    </a:lnTo>
                    <a:lnTo>
                      <a:pt x="2952463" y="2520100"/>
                    </a:lnTo>
                    <a:lnTo>
                      <a:pt x="2952463" y="2376100"/>
                    </a:lnTo>
                    <a:close/>
                    <a:moveTo>
                      <a:pt x="210911" y="2376100"/>
                    </a:moveTo>
                    <a:lnTo>
                      <a:pt x="210911" y="2520100"/>
                    </a:lnTo>
                    <a:lnTo>
                      <a:pt x="538930" y="2520100"/>
                    </a:lnTo>
                    <a:lnTo>
                      <a:pt x="538930" y="2376100"/>
                    </a:lnTo>
                    <a:close/>
                    <a:moveTo>
                      <a:pt x="2624444" y="2095269"/>
                    </a:moveTo>
                    <a:lnTo>
                      <a:pt x="2624444" y="2239269"/>
                    </a:lnTo>
                    <a:lnTo>
                      <a:pt x="2952463" y="2239269"/>
                    </a:lnTo>
                    <a:lnTo>
                      <a:pt x="2952463" y="2095269"/>
                    </a:lnTo>
                    <a:close/>
                    <a:moveTo>
                      <a:pt x="210911" y="2095269"/>
                    </a:moveTo>
                    <a:lnTo>
                      <a:pt x="210911" y="2239269"/>
                    </a:lnTo>
                    <a:lnTo>
                      <a:pt x="538930" y="2239269"/>
                    </a:lnTo>
                    <a:lnTo>
                      <a:pt x="538930" y="2095269"/>
                    </a:lnTo>
                    <a:close/>
                    <a:moveTo>
                      <a:pt x="2624444" y="1814436"/>
                    </a:moveTo>
                    <a:lnTo>
                      <a:pt x="2624444" y="1958436"/>
                    </a:lnTo>
                    <a:lnTo>
                      <a:pt x="2952463" y="1958436"/>
                    </a:lnTo>
                    <a:lnTo>
                      <a:pt x="2952463" y="1814436"/>
                    </a:lnTo>
                    <a:close/>
                    <a:moveTo>
                      <a:pt x="210911" y="1814436"/>
                    </a:moveTo>
                    <a:lnTo>
                      <a:pt x="210911" y="1958436"/>
                    </a:lnTo>
                    <a:lnTo>
                      <a:pt x="538930" y="1958436"/>
                    </a:lnTo>
                    <a:lnTo>
                      <a:pt x="538930" y="1814436"/>
                    </a:lnTo>
                    <a:close/>
                    <a:moveTo>
                      <a:pt x="2624444" y="1533603"/>
                    </a:moveTo>
                    <a:lnTo>
                      <a:pt x="2624444" y="1677603"/>
                    </a:lnTo>
                    <a:lnTo>
                      <a:pt x="2952463" y="1677603"/>
                    </a:lnTo>
                    <a:lnTo>
                      <a:pt x="2952463" y="1533603"/>
                    </a:lnTo>
                    <a:close/>
                    <a:moveTo>
                      <a:pt x="210911" y="1533603"/>
                    </a:moveTo>
                    <a:lnTo>
                      <a:pt x="210911" y="1677603"/>
                    </a:lnTo>
                    <a:lnTo>
                      <a:pt x="538930" y="1677603"/>
                    </a:lnTo>
                    <a:lnTo>
                      <a:pt x="538930" y="1533603"/>
                    </a:lnTo>
                    <a:close/>
                    <a:moveTo>
                      <a:pt x="2624444" y="1252770"/>
                    </a:moveTo>
                    <a:lnTo>
                      <a:pt x="2624444" y="1396770"/>
                    </a:lnTo>
                    <a:lnTo>
                      <a:pt x="2952463" y="1396770"/>
                    </a:lnTo>
                    <a:lnTo>
                      <a:pt x="2952463" y="1252770"/>
                    </a:lnTo>
                    <a:close/>
                    <a:moveTo>
                      <a:pt x="210911" y="1252770"/>
                    </a:moveTo>
                    <a:lnTo>
                      <a:pt x="210911" y="1396770"/>
                    </a:lnTo>
                    <a:lnTo>
                      <a:pt x="538930" y="1396770"/>
                    </a:lnTo>
                    <a:lnTo>
                      <a:pt x="538930" y="1252770"/>
                    </a:lnTo>
                    <a:close/>
                    <a:moveTo>
                      <a:pt x="2624444" y="971937"/>
                    </a:moveTo>
                    <a:lnTo>
                      <a:pt x="2624444" y="1115937"/>
                    </a:lnTo>
                    <a:lnTo>
                      <a:pt x="2952463" y="1115937"/>
                    </a:lnTo>
                    <a:lnTo>
                      <a:pt x="2952463" y="971937"/>
                    </a:lnTo>
                    <a:close/>
                    <a:moveTo>
                      <a:pt x="210911" y="971937"/>
                    </a:moveTo>
                    <a:lnTo>
                      <a:pt x="210911" y="1115937"/>
                    </a:lnTo>
                    <a:lnTo>
                      <a:pt x="538930" y="1115937"/>
                    </a:lnTo>
                    <a:lnTo>
                      <a:pt x="538930" y="971937"/>
                    </a:lnTo>
                    <a:close/>
                    <a:moveTo>
                      <a:pt x="2624444" y="691104"/>
                    </a:moveTo>
                    <a:lnTo>
                      <a:pt x="2624444" y="835104"/>
                    </a:lnTo>
                    <a:lnTo>
                      <a:pt x="2952463" y="835104"/>
                    </a:lnTo>
                    <a:lnTo>
                      <a:pt x="2952463" y="691104"/>
                    </a:lnTo>
                    <a:close/>
                    <a:moveTo>
                      <a:pt x="210911" y="691104"/>
                    </a:moveTo>
                    <a:lnTo>
                      <a:pt x="210911" y="835104"/>
                    </a:lnTo>
                    <a:lnTo>
                      <a:pt x="538930" y="835104"/>
                    </a:lnTo>
                    <a:lnTo>
                      <a:pt x="538930" y="691104"/>
                    </a:lnTo>
                    <a:close/>
                    <a:moveTo>
                      <a:pt x="988006" y="552354"/>
                    </a:moveTo>
                    <a:lnTo>
                      <a:pt x="988006" y="2111583"/>
                    </a:lnTo>
                    <a:lnTo>
                      <a:pt x="2332169" y="1331969"/>
                    </a:lnTo>
                    <a:close/>
                    <a:moveTo>
                      <a:pt x="2624444" y="410271"/>
                    </a:moveTo>
                    <a:lnTo>
                      <a:pt x="2624444" y="554271"/>
                    </a:lnTo>
                    <a:lnTo>
                      <a:pt x="2952463" y="554271"/>
                    </a:lnTo>
                    <a:lnTo>
                      <a:pt x="2952463" y="410271"/>
                    </a:lnTo>
                    <a:close/>
                    <a:moveTo>
                      <a:pt x="210911" y="410271"/>
                    </a:moveTo>
                    <a:lnTo>
                      <a:pt x="210911" y="554271"/>
                    </a:lnTo>
                    <a:lnTo>
                      <a:pt x="538930" y="554271"/>
                    </a:lnTo>
                    <a:lnTo>
                      <a:pt x="538930" y="410271"/>
                    </a:lnTo>
                    <a:close/>
                    <a:moveTo>
                      <a:pt x="2624444" y="129438"/>
                    </a:moveTo>
                    <a:lnTo>
                      <a:pt x="2624444" y="273438"/>
                    </a:lnTo>
                    <a:lnTo>
                      <a:pt x="2952463" y="273438"/>
                    </a:lnTo>
                    <a:lnTo>
                      <a:pt x="2952463" y="129438"/>
                    </a:lnTo>
                    <a:close/>
                    <a:moveTo>
                      <a:pt x="210911" y="129438"/>
                    </a:moveTo>
                    <a:lnTo>
                      <a:pt x="210911" y="273438"/>
                    </a:lnTo>
                    <a:lnTo>
                      <a:pt x="538930" y="273438"/>
                    </a:lnTo>
                    <a:lnTo>
                      <a:pt x="538930" y="129438"/>
                    </a:lnTo>
                    <a:close/>
                    <a:moveTo>
                      <a:pt x="0" y="0"/>
                    </a:moveTo>
                    <a:lnTo>
                      <a:pt x="3186824" y="0"/>
                    </a:lnTo>
                    <a:lnTo>
                      <a:pt x="3186824" y="2663936"/>
                    </a:lnTo>
                    <a:lnTo>
                      <a:pt x="0" y="2663936"/>
                    </a:lnTo>
                    <a:close/>
                  </a:path>
                </a:pathLst>
              </a:custGeom>
              <a:solidFill>
                <a:schemeClr val="accent1"/>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1400" dirty="0"/>
              </a:p>
            </p:txBody>
          </p:sp>
          <p:sp>
            <p:nvSpPr>
              <p:cNvPr id="61" name="Rounded Rectangle 27">
                <a:extLst>
                  <a:ext uri="{FF2B5EF4-FFF2-40B4-BE49-F238E27FC236}">
                    <a16:creationId xmlns:a16="http://schemas.microsoft.com/office/drawing/2014/main" id="{9D4AB1B5-D811-F643-9836-0BC1955ACE04}"/>
                  </a:ext>
                </a:extLst>
              </p:cNvPr>
              <p:cNvSpPr/>
              <p:nvPr/>
            </p:nvSpPr>
            <p:spPr>
              <a:xfrm>
                <a:off x="8546988" y="3237484"/>
                <a:ext cx="345420" cy="265328"/>
              </a:xfrm>
              <a:custGeom>
                <a:avLst/>
                <a:gdLst/>
                <a:ahLst/>
                <a:cxnLst/>
                <a:rect l="l" t="t" r="r" b="b"/>
                <a:pathLst>
                  <a:path w="3186824" h="2447912">
                    <a:moveTo>
                      <a:pt x="1917737" y="1021643"/>
                    </a:moveTo>
                    <a:cubicBezTo>
                      <a:pt x="2188548" y="1021643"/>
                      <a:pt x="2408083" y="1241178"/>
                      <a:pt x="2408083" y="1511989"/>
                    </a:cubicBezTo>
                    <a:cubicBezTo>
                      <a:pt x="2408083" y="1782800"/>
                      <a:pt x="2188548" y="2002335"/>
                      <a:pt x="1917737" y="2002335"/>
                    </a:cubicBezTo>
                    <a:cubicBezTo>
                      <a:pt x="1646926" y="2002335"/>
                      <a:pt x="1427391" y="1782800"/>
                      <a:pt x="1427391" y="1511989"/>
                    </a:cubicBezTo>
                    <a:cubicBezTo>
                      <a:pt x="1427391" y="1241178"/>
                      <a:pt x="1646926" y="1021643"/>
                      <a:pt x="1917737" y="1021643"/>
                    </a:cubicBezTo>
                    <a:close/>
                    <a:moveTo>
                      <a:pt x="1917737" y="827913"/>
                    </a:moveTo>
                    <a:cubicBezTo>
                      <a:pt x="1539932" y="827913"/>
                      <a:pt x="1233661" y="1134184"/>
                      <a:pt x="1233661" y="1511989"/>
                    </a:cubicBezTo>
                    <a:cubicBezTo>
                      <a:pt x="1233661" y="1889794"/>
                      <a:pt x="1539932" y="2196065"/>
                      <a:pt x="1917737" y="2196065"/>
                    </a:cubicBezTo>
                    <a:cubicBezTo>
                      <a:pt x="2295542" y="2196065"/>
                      <a:pt x="2601813" y="1889794"/>
                      <a:pt x="2601813" y="1511989"/>
                    </a:cubicBezTo>
                    <a:cubicBezTo>
                      <a:pt x="2601813" y="1134184"/>
                      <a:pt x="2295542" y="827913"/>
                      <a:pt x="1917737" y="827913"/>
                    </a:cubicBezTo>
                    <a:close/>
                    <a:moveTo>
                      <a:pt x="1112286" y="675885"/>
                    </a:moveTo>
                    <a:lnTo>
                      <a:pt x="1112286" y="830188"/>
                    </a:lnTo>
                    <a:lnTo>
                      <a:pt x="1328310" y="830188"/>
                    </a:lnTo>
                    <a:lnTo>
                      <a:pt x="1328310" y="675885"/>
                    </a:lnTo>
                    <a:close/>
                    <a:moveTo>
                      <a:pt x="2586084" y="626422"/>
                    </a:moveTo>
                    <a:lnTo>
                      <a:pt x="2586084" y="830188"/>
                    </a:lnTo>
                    <a:lnTo>
                      <a:pt x="3001340" y="830188"/>
                    </a:lnTo>
                    <a:lnTo>
                      <a:pt x="3001340" y="626422"/>
                    </a:lnTo>
                    <a:close/>
                    <a:moveTo>
                      <a:pt x="1593701" y="108218"/>
                    </a:moveTo>
                    <a:lnTo>
                      <a:pt x="1593701" y="432905"/>
                    </a:lnTo>
                    <a:lnTo>
                      <a:pt x="2241773" y="432905"/>
                    </a:lnTo>
                    <a:lnTo>
                      <a:pt x="2241773" y="108218"/>
                    </a:lnTo>
                    <a:close/>
                    <a:moveTo>
                      <a:pt x="1452512" y="0"/>
                    </a:moveTo>
                    <a:lnTo>
                      <a:pt x="2382963" y="0"/>
                    </a:lnTo>
                    <a:cubicBezTo>
                      <a:pt x="2433311" y="0"/>
                      <a:pt x="2474127" y="40816"/>
                      <a:pt x="2474127" y="91164"/>
                    </a:cubicBezTo>
                    <a:lnTo>
                      <a:pt x="2474127" y="432905"/>
                    </a:lnTo>
                    <a:lnTo>
                      <a:pt x="2933014" y="432905"/>
                    </a:lnTo>
                    <a:cubicBezTo>
                      <a:pt x="3073189" y="432905"/>
                      <a:pt x="3186824" y="546540"/>
                      <a:pt x="3186824" y="686715"/>
                    </a:cubicBezTo>
                    <a:lnTo>
                      <a:pt x="3186824" y="2194102"/>
                    </a:lnTo>
                    <a:cubicBezTo>
                      <a:pt x="3186824" y="2334277"/>
                      <a:pt x="3073189" y="2447912"/>
                      <a:pt x="2933014" y="2447912"/>
                    </a:cubicBezTo>
                    <a:lnTo>
                      <a:pt x="253810" y="2447912"/>
                    </a:lnTo>
                    <a:cubicBezTo>
                      <a:pt x="113635" y="2447912"/>
                      <a:pt x="0" y="2334277"/>
                      <a:pt x="0" y="2194102"/>
                    </a:cubicBezTo>
                    <a:lnTo>
                      <a:pt x="0" y="686715"/>
                    </a:lnTo>
                    <a:cubicBezTo>
                      <a:pt x="0" y="546540"/>
                      <a:pt x="113635" y="432905"/>
                      <a:pt x="253810" y="432905"/>
                    </a:cubicBezTo>
                    <a:lnTo>
                      <a:pt x="307082" y="432905"/>
                    </a:lnTo>
                    <a:lnTo>
                      <a:pt x="307082" y="313169"/>
                    </a:lnTo>
                    <a:cubicBezTo>
                      <a:pt x="307082" y="287995"/>
                      <a:pt x="327490" y="267587"/>
                      <a:pt x="352664" y="267587"/>
                    </a:cubicBezTo>
                    <a:lnTo>
                      <a:pt x="817888" y="267587"/>
                    </a:lnTo>
                    <a:cubicBezTo>
                      <a:pt x="843062" y="267587"/>
                      <a:pt x="863470" y="287995"/>
                      <a:pt x="863470" y="313169"/>
                    </a:cubicBezTo>
                    <a:lnTo>
                      <a:pt x="863470" y="432905"/>
                    </a:lnTo>
                    <a:lnTo>
                      <a:pt x="1361348" y="432905"/>
                    </a:lnTo>
                    <a:lnTo>
                      <a:pt x="1361348" y="91164"/>
                    </a:lnTo>
                    <a:cubicBezTo>
                      <a:pt x="1361348" y="40816"/>
                      <a:pt x="1402164" y="0"/>
                      <a:pt x="1452512" y="0"/>
                    </a:cubicBezTo>
                    <a:close/>
                  </a:path>
                </a:pathLst>
              </a:custGeom>
              <a:solidFill>
                <a:schemeClr val="bg1"/>
              </a:solidFill>
              <a:ln w="222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1400" dirty="0"/>
              </a:p>
            </p:txBody>
          </p:sp>
          <p:sp>
            <p:nvSpPr>
              <p:cNvPr id="62" name="Oval 21">
                <a:extLst>
                  <a:ext uri="{FF2B5EF4-FFF2-40B4-BE49-F238E27FC236}">
                    <a16:creationId xmlns:a16="http://schemas.microsoft.com/office/drawing/2014/main" id="{D31EA765-5EEF-F74D-A6CF-A6CA2F5A62D8}"/>
                  </a:ext>
                </a:extLst>
              </p:cNvPr>
              <p:cNvSpPr>
                <a:spLocks noChangeAspect="1"/>
              </p:cNvSpPr>
              <p:nvPr/>
            </p:nvSpPr>
            <p:spPr>
              <a:xfrm>
                <a:off x="10242061" y="4311428"/>
                <a:ext cx="395372" cy="398675"/>
              </a:xfrm>
              <a:custGeom>
                <a:avLst/>
                <a:gdLst/>
                <a:ahLst/>
                <a:cxnLst/>
                <a:rect l="l" t="t" r="r" b="b"/>
                <a:pathLst>
                  <a:path w="1652142" h="1665940">
                    <a:moveTo>
                      <a:pt x="898689" y="548008"/>
                    </a:moveTo>
                    <a:cubicBezTo>
                      <a:pt x="737950" y="504938"/>
                      <a:pt x="572731" y="600328"/>
                      <a:pt x="529661" y="761066"/>
                    </a:cubicBezTo>
                    <a:cubicBezTo>
                      <a:pt x="486591" y="921805"/>
                      <a:pt x="581980" y="1087025"/>
                      <a:pt x="742719" y="1130094"/>
                    </a:cubicBezTo>
                    <a:cubicBezTo>
                      <a:pt x="903458" y="1173164"/>
                      <a:pt x="1068677" y="1077775"/>
                      <a:pt x="1111747" y="917036"/>
                    </a:cubicBezTo>
                    <a:cubicBezTo>
                      <a:pt x="1154817" y="756297"/>
                      <a:pt x="1059428" y="591077"/>
                      <a:pt x="898689" y="548008"/>
                    </a:cubicBezTo>
                    <a:close/>
                    <a:moveTo>
                      <a:pt x="952303" y="347916"/>
                    </a:moveTo>
                    <a:cubicBezTo>
                      <a:pt x="1223549" y="420596"/>
                      <a:pt x="1384519" y="699404"/>
                      <a:pt x="1311839" y="970650"/>
                    </a:cubicBezTo>
                    <a:cubicBezTo>
                      <a:pt x="1239159" y="1241896"/>
                      <a:pt x="960351" y="1402866"/>
                      <a:pt x="689105" y="1330186"/>
                    </a:cubicBezTo>
                    <a:cubicBezTo>
                      <a:pt x="417859" y="1257506"/>
                      <a:pt x="256889" y="978698"/>
                      <a:pt x="329569" y="707451"/>
                    </a:cubicBezTo>
                    <a:cubicBezTo>
                      <a:pt x="402249" y="436205"/>
                      <a:pt x="681057" y="275235"/>
                      <a:pt x="952303" y="347916"/>
                    </a:cubicBezTo>
                    <a:close/>
                    <a:moveTo>
                      <a:pt x="971799" y="275155"/>
                    </a:moveTo>
                    <a:cubicBezTo>
                      <a:pt x="660368" y="191707"/>
                      <a:pt x="340256" y="376524"/>
                      <a:pt x="256808" y="687955"/>
                    </a:cubicBezTo>
                    <a:cubicBezTo>
                      <a:pt x="173361" y="999387"/>
                      <a:pt x="358178" y="1319499"/>
                      <a:pt x="669609" y="1402947"/>
                    </a:cubicBezTo>
                    <a:cubicBezTo>
                      <a:pt x="981040" y="1486395"/>
                      <a:pt x="1301152" y="1301577"/>
                      <a:pt x="1384600" y="990146"/>
                    </a:cubicBezTo>
                    <a:cubicBezTo>
                      <a:pt x="1468047" y="678715"/>
                      <a:pt x="1283230" y="358603"/>
                      <a:pt x="971799" y="275155"/>
                    </a:cubicBezTo>
                    <a:close/>
                    <a:moveTo>
                      <a:pt x="1652142" y="394531"/>
                    </a:moveTo>
                    <a:lnTo>
                      <a:pt x="1649662" y="403784"/>
                    </a:lnTo>
                    <a:lnTo>
                      <a:pt x="1647140" y="399895"/>
                    </a:lnTo>
                    <a:close/>
                    <a:moveTo>
                      <a:pt x="1158157" y="65026"/>
                    </a:moveTo>
                    <a:lnTo>
                      <a:pt x="1154679" y="271718"/>
                    </a:lnTo>
                    <a:lnTo>
                      <a:pt x="1148331" y="270017"/>
                    </a:lnTo>
                    <a:cubicBezTo>
                      <a:pt x="1200055" y="299127"/>
                      <a:pt x="1246804" y="334821"/>
                      <a:pt x="1286346" y="377149"/>
                    </a:cubicBezTo>
                    <a:lnTo>
                      <a:pt x="1470353" y="331395"/>
                    </a:lnTo>
                    <a:lnTo>
                      <a:pt x="1588305" y="553229"/>
                    </a:lnTo>
                    <a:lnTo>
                      <a:pt x="1457194" y="671432"/>
                    </a:lnTo>
                    <a:cubicBezTo>
                      <a:pt x="1473630" y="731297"/>
                      <a:pt x="1481376" y="793983"/>
                      <a:pt x="1478595" y="857704"/>
                    </a:cubicBezTo>
                    <a:lnTo>
                      <a:pt x="1642362" y="948616"/>
                    </a:lnTo>
                    <a:lnTo>
                      <a:pt x="1577335" y="1191298"/>
                    </a:lnTo>
                    <a:lnTo>
                      <a:pt x="1378614" y="1187955"/>
                    </a:lnTo>
                    <a:cubicBezTo>
                      <a:pt x="1353489" y="1229936"/>
                      <a:pt x="1323048" y="1267799"/>
                      <a:pt x="1288939" y="1301599"/>
                    </a:cubicBezTo>
                    <a:lnTo>
                      <a:pt x="1354201" y="1471932"/>
                    </a:lnTo>
                    <a:lnTo>
                      <a:pt x="1148396" y="1616039"/>
                    </a:lnTo>
                    <a:lnTo>
                      <a:pt x="992294" y="1480516"/>
                    </a:lnTo>
                    <a:lnTo>
                      <a:pt x="1011291" y="1467215"/>
                    </a:lnTo>
                    <a:cubicBezTo>
                      <a:pt x="951500" y="1486565"/>
                      <a:pt x="888271" y="1495869"/>
                      <a:pt x="823805" y="1495510"/>
                    </a:cubicBezTo>
                    <a:lnTo>
                      <a:pt x="729193" y="1665940"/>
                    </a:lnTo>
                    <a:lnTo>
                      <a:pt x="486511" y="1600914"/>
                    </a:lnTo>
                    <a:lnTo>
                      <a:pt x="489790" y="1406012"/>
                    </a:lnTo>
                    <a:cubicBezTo>
                      <a:pt x="438364" y="1376702"/>
                      <a:pt x="391917" y="1340859"/>
                      <a:pt x="352658" y="1298452"/>
                    </a:cubicBezTo>
                    <a:lnTo>
                      <a:pt x="355803" y="1305197"/>
                    </a:lnTo>
                    <a:lnTo>
                      <a:pt x="152856" y="1344512"/>
                    </a:lnTo>
                    <a:lnTo>
                      <a:pt x="46675" y="1116809"/>
                    </a:lnTo>
                    <a:lnTo>
                      <a:pt x="183929" y="1005520"/>
                    </a:lnTo>
                    <a:cubicBezTo>
                      <a:pt x="169279" y="951824"/>
                      <a:pt x="161626" y="895865"/>
                      <a:pt x="161615" y="838915"/>
                    </a:cubicBezTo>
                    <a:lnTo>
                      <a:pt x="0" y="749197"/>
                    </a:lnTo>
                    <a:lnTo>
                      <a:pt x="65026" y="506515"/>
                    </a:lnTo>
                    <a:lnTo>
                      <a:pt x="250227" y="509630"/>
                    </a:lnTo>
                    <a:cubicBezTo>
                      <a:pt x="275353" y="465291"/>
                      <a:pt x="305693" y="424864"/>
                      <a:pt x="340015" y="388679"/>
                    </a:cubicBezTo>
                    <a:lnTo>
                      <a:pt x="277984" y="197357"/>
                    </a:lnTo>
                    <a:lnTo>
                      <a:pt x="491050" y="64219"/>
                    </a:lnTo>
                    <a:lnTo>
                      <a:pt x="639843" y="207726"/>
                    </a:lnTo>
                    <a:lnTo>
                      <a:pt x="638348" y="208660"/>
                    </a:lnTo>
                    <a:cubicBezTo>
                      <a:pt x="696840" y="190256"/>
                      <a:pt x="758594" y="181748"/>
                      <a:pt x="821488" y="182440"/>
                    </a:cubicBezTo>
                    <a:lnTo>
                      <a:pt x="815140" y="180739"/>
                    </a:lnTo>
                    <a:lnTo>
                      <a:pt x="915476" y="0"/>
                    </a:lnTo>
                    <a:close/>
                  </a:path>
                </a:pathLst>
              </a:custGeom>
              <a:solidFill>
                <a:schemeClr val="bg1"/>
              </a:solidFill>
              <a:ln w="222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1400" dirty="0"/>
              </a:p>
            </p:txBody>
          </p:sp>
          <p:sp>
            <p:nvSpPr>
              <p:cNvPr id="63" name="TextBox 62">
                <a:extLst>
                  <a:ext uri="{FF2B5EF4-FFF2-40B4-BE49-F238E27FC236}">
                    <a16:creationId xmlns:a16="http://schemas.microsoft.com/office/drawing/2014/main" id="{C3BC3469-4419-174C-81E6-FDA3A0DFE220}"/>
                  </a:ext>
                </a:extLst>
              </p:cNvPr>
              <p:cNvSpPr txBox="1"/>
              <p:nvPr/>
            </p:nvSpPr>
            <p:spPr>
              <a:xfrm>
                <a:off x="7752451" y="4087590"/>
                <a:ext cx="1934492" cy="768562"/>
              </a:xfrm>
              <a:prstGeom prst="rect">
                <a:avLst/>
              </a:prstGeom>
              <a:noFill/>
            </p:spPr>
            <p:txBody>
              <a:bodyPr wrap="square" rtlCol="0">
                <a:spAutoFit/>
              </a:bodyPr>
              <a:lstStyle/>
              <a:p>
                <a:pPr algn="ctr"/>
                <a:r>
                  <a:rPr lang="en-GB" altLang="ko-KR" sz="1200" dirty="0">
                    <a:solidFill>
                      <a:schemeClr val="tx1">
                        <a:lumMod val="65000"/>
                        <a:lumOff val="35000"/>
                      </a:schemeClr>
                    </a:solidFill>
                    <a:cs typeface="Arial" pitchFamily="34" charset="0"/>
                  </a:rPr>
                  <a:t>Model Deployment</a:t>
                </a:r>
                <a:endParaRPr lang="ko-KR" altLang="en-US" sz="1200" dirty="0">
                  <a:solidFill>
                    <a:schemeClr val="tx1">
                      <a:lumMod val="65000"/>
                      <a:lumOff val="35000"/>
                    </a:schemeClr>
                  </a:solidFill>
                  <a:cs typeface="Arial" pitchFamily="34" charset="0"/>
                </a:endParaRPr>
              </a:p>
            </p:txBody>
          </p:sp>
        </p:grpSp>
        <p:sp>
          <p:nvSpPr>
            <p:cNvPr id="70" name="TextBox 69">
              <a:extLst>
                <a:ext uri="{FF2B5EF4-FFF2-40B4-BE49-F238E27FC236}">
                  <a16:creationId xmlns:a16="http://schemas.microsoft.com/office/drawing/2014/main" id="{08C35ED2-F3D0-3748-BD58-818C40A88E9B}"/>
                </a:ext>
              </a:extLst>
            </p:cNvPr>
            <p:cNvSpPr txBox="1"/>
            <p:nvPr/>
          </p:nvSpPr>
          <p:spPr>
            <a:xfrm>
              <a:off x="2651445" y="5143338"/>
              <a:ext cx="2234907" cy="307777"/>
            </a:xfrm>
            <a:prstGeom prst="rect">
              <a:avLst/>
            </a:prstGeom>
            <a:noFill/>
          </p:spPr>
          <p:txBody>
            <a:bodyPr wrap="none" rtlCol="0">
              <a:spAutoFit/>
            </a:bodyPr>
            <a:lstStyle/>
            <a:p>
              <a:r>
                <a:rPr lang="en-US" sz="1400" i="1" dirty="0"/>
                <a:t>Machine learning Pipeline</a:t>
              </a:r>
            </a:p>
          </p:txBody>
        </p:sp>
      </p:grpSp>
      <p:grpSp>
        <p:nvGrpSpPr>
          <p:cNvPr id="14" name="Group 13">
            <a:extLst>
              <a:ext uri="{FF2B5EF4-FFF2-40B4-BE49-F238E27FC236}">
                <a16:creationId xmlns:a16="http://schemas.microsoft.com/office/drawing/2014/main" id="{23692213-D47C-F940-A32B-7B3A0E914187}"/>
              </a:ext>
            </a:extLst>
          </p:cNvPr>
          <p:cNvGrpSpPr/>
          <p:nvPr/>
        </p:nvGrpSpPr>
        <p:grpSpPr>
          <a:xfrm>
            <a:off x="666483" y="7399109"/>
            <a:ext cx="10461900" cy="786579"/>
            <a:chOff x="646594" y="7571736"/>
            <a:chExt cx="10461900" cy="786579"/>
          </a:xfrm>
        </p:grpSpPr>
        <p:grpSp>
          <p:nvGrpSpPr>
            <p:cNvPr id="12" name="Group 11">
              <a:extLst>
                <a:ext uri="{FF2B5EF4-FFF2-40B4-BE49-F238E27FC236}">
                  <a16:creationId xmlns:a16="http://schemas.microsoft.com/office/drawing/2014/main" id="{856F6D42-62C0-B341-A57A-9E4065635290}"/>
                </a:ext>
              </a:extLst>
            </p:cNvPr>
            <p:cNvGrpSpPr/>
            <p:nvPr/>
          </p:nvGrpSpPr>
          <p:grpSpPr>
            <a:xfrm>
              <a:off x="646594" y="7571736"/>
              <a:ext cx="10461900" cy="786579"/>
              <a:chOff x="819473" y="3872320"/>
              <a:chExt cx="10461900" cy="786579"/>
            </a:xfrm>
          </p:grpSpPr>
          <p:grpSp>
            <p:nvGrpSpPr>
              <p:cNvPr id="3" name="Group 2">
                <a:extLst>
                  <a:ext uri="{FF2B5EF4-FFF2-40B4-BE49-F238E27FC236}">
                    <a16:creationId xmlns:a16="http://schemas.microsoft.com/office/drawing/2014/main" id="{31126605-BCDF-48EC-9724-C31257FCE87E}"/>
                  </a:ext>
                </a:extLst>
              </p:cNvPr>
              <p:cNvGrpSpPr/>
              <p:nvPr/>
            </p:nvGrpSpPr>
            <p:grpSpPr>
              <a:xfrm>
                <a:off x="918592" y="3872320"/>
                <a:ext cx="10362781" cy="256208"/>
                <a:chOff x="395536" y="3212976"/>
                <a:chExt cx="8201299" cy="256208"/>
              </a:xfrm>
            </p:grpSpPr>
            <p:sp>
              <p:nvSpPr>
                <p:cNvPr id="4" name="Rectangle 3">
                  <a:extLst>
                    <a:ext uri="{FF2B5EF4-FFF2-40B4-BE49-F238E27FC236}">
                      <a16:creationId xmlns:a16="http://schemas.microsoft.com/office/drawing/2014/main" id="{10A51B80-BE25-4B58-AC7D-C71E941EEBE4}"/>
                    </a:ext>
                  </a:extLst>
                </p:cNvPr>
                <p:cNvSpPr/>
                <p:nvPr/>
              </p:nvSpPr>
              <p:spPr>
                <a:xfrm>
                  <a:off x="395536" y="3212976"/>
                  <a:ext cx="1368152" cy="256208"/>
                </a:xfrm>
                <a:custGeom>
                  <a:avLst/>
                  <a:gdLst/>
                  <a:ahLst/>
                  <a:cxnLst/>
                  <a:rect l="l" t="t" r="r" b="b"/>
                  <a:pathLst>
                    <a:path w="1008112" h="256208">
                      <a:moveTo>
                        <a:pt x="0" y="0"/>
                      </a:moveTo>
                      <a:lnTo>
                        <a:pt x="1008112" y="0"/>
                      </a:lnTo>
                      <a:lnTo>
                        <a:pt x="1008112" y="144016"/>
                      </a:lnTo>
                      <a:lnTo>
                        <a:pt x="569127" y="144016"/>
                      </a:lnTo>
                      <a:lnTo>
                        <a:pt x="504055" y="256208"/>
                      </a:lnTo>
                      <a:lnTo>
                        <a:pt x="438984" y="144016"/>
                      </a:lnTo>
                      <a:lnTo>
                        <a:pt x="0" y="144016"/>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dirty="0">
                    <a:latin typeface="+mj-lt"/>
                  </a:endParaRPr>
                </a:p>
              </p:txBody>
            </p:sp>
            <p:sp>
              <p:nvSpPr>
                <p:cNvPr id="5" name="Rectangle 3">
                  <a:extLst>
                    <a:ext uri="{FF2B5EF4-FFF2-40B4-BE49-F238E27FC236}">
                      <a16:creationId xmlns:a16="http://schemas.microsoft.com/office/drawing/2014/main" id="{A986BA66-5F1C-4613-8A98-78837CA2D37C}"/>
                    </a:ext>
                  </a:extLst>
                </p:cNvPr>
                <p:cNvSpPr/>
                <p:nvPr/>
              </p:nvSpPr>
              <p:spPr>
                <a:xfrm>
                  <a:off x="1769930" y="3212976"/>
                  <a:ext cx="1368152" cy="256208"/>
                </a:xfrm>
                <a:custGeom>
                  <a:avLst/>
                  <a:gdLst/>
                  <a:ahLst/>
                  <a:cxnLst/>
                  <a:rect l="l" t="t" r="r" b="b"/>
                  <a:pathLst>
                    <a:path w="1008112" h="256208">
                      <a:moveTo>
                        <a:pt x="0" y="0"/>
                      </a:moveTo>
                      <a:lnTo>
                        <a:pt x="1008112" y="0"/>
                      </a:lnTo>
                      <a:lnTo>
                        <a:pt x="1008112" y="144016"/>
                      </a:lnTo>
                      <a:lnTo>
                        <a:pt x="569127" y="144016"/>
                      </a:lnTo>
                      <a:lnTo>
                        <a:pt x="504055" y="256208"/>
                      </a:lnTo>
                      <a:lnTo>
                        <a:pt x="438984" y="144016"/>
                      </a:lnTo>
                      <a:lnTo>
                        <a:pt x="0" y="144016"/>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dirty="0">
                    <a:solidFill>
                      <a:schemeClr val="accent1"/>
                    </a:solidFill>
                    <a:latin typeface="+mj-lt"/>
                  </a:endParaRPr>
                </a:p>
              </p:txBody>
            </p:sp>
            <p:sp>
              <p:nvSpPr>
                <p:cNvPr id="6" name="Rectangle 3">
                  <a:extLst>
                    <a:ext uri="{FF2B5EF4-FFF2-40B4-BE49-F238E27FC236}">
                      <a16:creationId xmlns:a16="http://schemas.microsoft.com/office/drawing/2014/main" id="{2FDE795C-A164-4C18-9B13-0560F1A1BE01}"/>
                    </a:ext>
                  </a:extLst>
                </p:cNvPr>
                <p:cNvSpPr/>
                <p:nvPr/>
              </p:nvSpPr>
              <p:spPr>
                <a:xfrm>
                  <a:off x="3131840" y="3212976"/>
                  <a:ext cx="1368152" cy="256208"/>
                </a:xfrm>
                <a:custGeom>
                  <a:avLst/>
                  <a:gdLst/>
                  <a:ahLst/>
                  <a:cxnLst/>
                  <a:rect l="l" t="t" r="r" b="b"/>
                  <a:pathLst>
                    <a:path w="1008112" h="256208">
                      <a:moveTo>
                        <a:pt x="0" y="0"/>
                      </a:moveTo>
                      <a:lnTo>
                        <a:pt x="1008112" y="0"/>
                      </a:lnTo>
                      <a:lnTo>
                        <a:pt x="1008112" y="144016"/>
                      </a:lnTo>
                      <a:lnTo>
                        <a:pt x="569127" y="144016"/>
                      </a:lnTo>
                      <a:lnTo>
                        <a:pt x="504055" y="256208"/>
                      </a:lnTo>
                      <a:lnTo>
                        <a:pt x="438984" y="144016"/>
                      </a:lnTo>
                      <a:lnTo>
                        <a:pt x="0" y="14401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dirty="0">
                    <a:latin typeface="+mj-lt"/>
                  </a:endParaRPr>
                </a:p>
              </p:txBody>
            </p:sp>
            <p:sp>
              <p:nvSpPr>
                <p:cNvPr id="7" name="Rectangle 3">
                  <a:extLst>
                    <a:ext uri="{FF2B5EF4-FFF2-40B4-BE49-F238E27FC236}">
                      <a16:creationId xmlns:a16="http://schemas.microsoft.com/office/drawing/2014/main" id="{D60D5D23-3D68-4635-A865-F740063117A5}"/>
                    </a:ext>
                  </a:extLst>
                </p:cNvPr>
                <p:cNvSpPr/>
                <p:nvPr/>
              </p:nvSpPr>
              <p:spPr>
                <a:xfrm>
                  <a:off x="4507605" y="3212976"/>
                  <a:ext cx="1368152" cy="256208"/>
                </a:xfrm>
                <a:custGeom>
                  <a:avLst/>
                  <a:gdLst/>
                  <a:ahLst/>
                  <a:cxnLst/>
                  <a:rect l="l" t="t" r="r" b="b"/>
                  <a:pathLst>
                    <a:path w="1008112" h="256208">
                      <a:moveTo>
                        <a:pt x="0" y="0"/>
                      </a:moveTo>
                      <a:lnTo>
                        <a:pt x="1008112" y="0"/>
                      </a:lnTo>
                      <a:lnTo>
                        <a:pt x="1008112" y="144016"/>
                      </a:lnTo>
                      <a:lnTo>
                        <a:pt x="569127" y="144016"/>
                      </a:lnTo>
                      <a:lnTo>
                        <a:pt x="504055" y="256208"/>
                      </a:lnTo>
                      <a:lnTo>
                        <a:pt x="438984" y="144016"/>
                      </a:lnTo>
                      <a:lnTo>
                        <a:pt x="0" y="14401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dirty="0">
                    <a:latin typeface="+mj-lt"/>
                  </a:endParaRPr>
                </a:p>
              </p:txBody>
            </p:sp>
            <p:sp>
              <p:nvSpPr>
                <p:cNvPr id="8" name="Rectangle 3">
                  <a:extLst>
                    <a:ext uri="{FF2B5EF4-FFF2-40B4-BE49-F238E27FC236}">
                      <a16:creationId xmlns:a16="http://schemas.microsoft.com/office/drawing/2014/main" id="{41FD1879-391B-4C63-B6CE-7827F96D06C8}"/>
                    </a:ext>
                  </a:extLst>
                </p:cNvPr>
                <p:cNvSpPr/>
                <p:nvPr/>
              </p:nvSpPr>
              <p:spPr>
                <a:xfrm>
                  <a:off x="5868144" y="3212976"/>
                  <a:ext cx="1368152" cy="256208"/>
                </a:xfrm>
                <a:custGeom>
                  <a:avLst/>
                  <a:gdLst/>
                  <a:ahLst/>
                  <a:cxnLst/>
                  <a:rect l="l" t="t" r="r" b="b"/>
                  <a:pathLst>
                    <a:path w="1008112" h="256208">
                      <a:moveTo>
                        <a:pt x="0" y="0"/>
                      </a:moveTo>
                      <a:lnTo>
                        <a:pt x="1008112" y="0"/>
                      </a:lnTo>
                      <a:lnTo>
                        <a:pt x="1008112" y="144016"/>
                      </a:lnTo>
                      <a:lnTo>
                        <a:pt x="569127" y="144016"/>
                      </a:lnTo>
                      <a:lnTo>
                        <a:pt x="504055" y="256208"/>
                      </a:lnTo>
                      <a:lnTo>
                        <a:pt x="438984" y="144016"/>
                      </a:lnTo>
                      <a:lnTo>
                        <a:pt x="0" y="144016"/>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dirty="0">
                    <a:latin typeface="+mj-lt"/>
                  </a:endParaRPr>
                </a:p>
              </p:txBody>
            </p:sp>
            <p:sp>
              <p:nvSpPr>
                <p:cNvPr id="9" name="Rectangle 3">
                  <a:extLst>
                    <a:ext uri="{FF2B5EF4-FFF2-40B4-BE49-F238E27FC236}">
                      <a16:creationId xmlns:a16="http://schemas.microsoft.com/office/drawing/2014/main" id="{B53D7184-1D9A-4369-BA86-9D5254244445}"/>
                    </a:ext>
                  </a:extLst>
                </p:cNvPr>
                <p:cNvSpPr/>
                <p:nvPr/>
              </p:nvSpPr>
              <p:spPr>
                <a:xfrm>
                  <a:off x="7228683" y="3212976"/>
                  <a:ext cx="1368152" cy="256208"/>
                </a:xfrm>
                <a:custGeom>
                  <a:avLst/>
                  <a:gdLst/>
                  <a:ahLst/>
                  <a:cxnLst/>
                  <a:rect l="l" t="t" r="r" b="b"/>
                  <a:pathLst>
                    <a:path w="1008112" h="256208">
                      <a:moveTo>
                        <a:pt x="0" y="0"/>
                      </a:moveTo>
                      <a:lnTo>
                        <a:pt x="1008112" y="0"/>
                      </a:lnTo>
                      <a:lnTo>
                        <a:pt x="1008112" y="144016"/>
                      </a:lnTo>
                      <a:lnTo>
                        <a:pt x="569127" y="144016"/>
                      </a:lnTo>
                      <a:lnTo>
                        <a:pt x="504055" y="256208"/>
                      </a:lnTo>
                      <a:lnTo>
                        <a:pt x="438984" y="144016"/>
                      </a:lnTo>
                      <a:lnTo>
                        <a:pt x="0" y="144016"/>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dirty="0">
                    <a:latin typeface="+mj-lt"/>
                  </a:endParaRPr>
                </a:p>
              </p:txBody>
            </p:sp>
          </p:grpSp>
          <p:sp>
            <p:nvSpPr>
              <p:cNvPr id="11" name="TextBox 10">
                <a:extLst>
                  <a:ext uri="{FF2B5EF4-FFF2-40B4-BE49-F238E27FC236}">
                    <a16:creationId xmlns:a16="http://schemas.microsoft.com/office/drawing/2014/main" id="{A3690E4F-E05F-474E-8056-35D3A0EF61FC}"/>
                  </a:ext>
                </a:extLst>
              </p:cNvPr>
              <p:cNvSpPr txBox="1"/>
              <p:nvPr/>
            </p:nvSpPr>
            <p:spPr>
              <a:xfrm>
                <a:off x="819473" y="4117255"/>
                <a:ext cx="1973046" cy="523220"/>
              </a:xfrm>
              <a:prstGeom prst="rect">
                <a:avLst/>
              </a:prstGeom>
              <a:noFill/>
            </p:spPr>
            <p:txBody>
              <a:bodyPr wrap="square" rtlCol="0">
                <a:spAutoFit/>
              </a:bodyPr>
              <a:lstStyle/>
              <a:p>
                <a:pPr algn="ctr"/>
                <a:r>
                  <a:rPr lang="en-US" altLang="ko-KR" sz="1400" dirty="0">
                    <a:solidFill>
                      <a:schemeClr val="tx1">
                        <a:lumMod val="65000"/>
                        <a:lumOff val="35000"/>
                      </a:schemeClr>
                    </a:solidFill>
                    <a:latin typeface="+mj-lt"/>
                    <a:cs typeface="Arial" pitchFamily="34" charset="0"/>
                  </a:rPr>
                  <a:t>The Client </a:t>
                </a:r>
              </a:p>
              <a:p>
                <a:pPr algn="ctr"/>
                <a:r>
                  <a:rPr lang="en-US" altLang="ko-KR" sz="1400" dirty="0">
                    <a:solidFill>
                      <a:schemeClr val="tx1">
                        <a:lumMod val="65000"/>
                        <a:lumOff val="35000"/>
                      </a:schemeClr>
                    </a:solidFill>
                    <a:latin typeface="+mj-lt"/>
                    <a:cs typeface="Arial" pitchFamily="34" charset="0"/>
                  </a:rPr>
                  <a:t>&amp; Project</a:t>
                </a:r>
                <a:endParaRPr lang="ko-KR" altLang="en-US" sz="1400" dirty="0">
                  <a:solidFill>
                    <a:schemeClr val="tx1">
                      <a:lumMod val="65000"/>
                      <a:lumOff val="35000"/>
                    </a:schemeClr>
                  </a:solidFill>
                  <a:latin typeface="+mj-lt"/>
                  <a:cs typeface="Arial" pitchFamily="34" charset="0"/>
                </a:endParaRPr>
              </a:p>
            </p:txBody>
          </p:sp>
          <p:sp>
            <p:nvSpPr>
              <p:cNvPr id="15" name="TextBox 14">
                <a:extLst>
                  <a:ext uri="{FF2B5EF4-FFF2-40B4-BE49-F238E27FC236}">
                    <a16:creationId xmlns:a16="http://schemas.microsoft.com/office/drawing/2014/main" id="{DC39DF76-799E-40BD-8F84-7F135B93AC96}"/>
                  </a:ext>
                </a:extLst>
              </p:cNvPr>
              <p:cNvSpPr txBox="1"/>
              <p:nvPr/>
            </p:nvSpPr>
            <p:spPr>
              <a:xfrm>
                <a:off x="2305294" y="4130264"/>
                <a:ext cx="2428570" cy="523220"/>
              </a:xfrm>
              <a:prstGeom prst="rect">
                <a:avLst/>
              </a:prstGeom>
              <a:noFill/>
            </p:spPr>
            <p:txBody>
              <a:bodyPr wrap="square" rtlCol="0">
                <a:spAutoFit/>
              </a:bodyPr>
              <a:lstStyle/>
              <a:p>
                <a:pPr algn="ctr"/>
                <a:r>
                  <a:rPr lang="en-GB" altLang="ko-KR" sz="1400" dirty="0">
                    <a:solidFill>
                      <a:schemeClr val="tx1">
                        <a:lumMod val="65000"/>
                        <a:lumOff val="35000"/>
                      </a:schemeClr>
                    </a:solidFill>
                    <a:latin typeface="+mj-lt"/>
                    <a:cs typeface="Arial" pitchFamily="34" charset="0"/>
                  </a:rPr>
                  <a:t>Key Research </a:t>
                </a:r>
              </a:p>
              <a:p>
                <a:pPr algn="ctr"/>
                <a:r>
                  <a:rPr lang="en-GB" altLang="ko-KR" sz="1400" dirty="0">
                    <a:solidFill>
                      <a:schemeClr val="tx1">
                        <a:lumMod val="65000"/>
                        <a:lumOff val="35000"/>
                      </a:schemeClr>
                    </a:solidFill>
                    <a:latin typeface="+mj-lt"/>
                    <a:cs typeface="Arial" pitchFamily="34" charset="0"/>
                  </a:rPr>
                  <a:t>Question</a:t>
                </a:r>
                <a:endParaRPr lang="ko-KR" altLang="en-US" sz="1400" dirty="0">
                  <a:solidFill>
                    <a:schemeClr val="tx1">
                      <a:lumMod val="65000"/>
                      <a:lumOff val="35000"/>
                    </a:schemeClr>
                  </a:solidFill>
                  <a:latin typeface="+mj-lt"/>
                  <a:cs typeface="Arial" pitchFamily="34" charset="0"/>
                </a:endParaRPr>
              </a:p>
            </p:txBody>
          </p:sp>
          <p:sp>
            <p:nvSpPr>
              <p:cNvPr id="21" name="TextBox 20">
                <a:extLst>
                  <a:ext uri="{FF2B5EF4-FFF2-40B4-BE49-F238E27FC236}">
                    <a16:creationId xmlns:a16="http://schemas.microsoft.com/office/drawing/2014/main" id="{6CCE4CDA-91EE-4798-B4C3-B5E79EFBA233}"/>
                  </a:ext>
                </a:extLst>
              </p:cNvPr>
              <p:cNvSpPr txBox="1"/>
              <p:nvPr/>
            </p:nvSpPr>
            <p:spPr>
              <a:xfrm>
                <a:off x="4512222" y="4135679"/>
                <a:ext cx="1449542" cy="523220"/>
              </a:xfrm>
              <a:prstGeom prst="rect">
                <a:avLst/>
              </a:prstGeom>
              <a:noFill/>
            </p:spPr>
            <p:txBody>
              <a:bodyPr wrap="square" rtlCol="0">
                <a:spAutoFit/>
              </a:bodyPr>
              <a:lstStyle/>
              <a:p>
                <a:pPr algn="ctr"/>
                <a:r>
                  <a:rPr lang="en-AU" altLang="ko-KR" sz="1400" dirty="0">
                    <a:solidFill>
                      <a:schemeClr val="tx1">
                        <a:lumMod val="65000"/>
                        <a:lumOff val="35000"/>
                      </a:schemeClr>
                    </a:solidFill>
                    <a:latin typeface="+mj-lt"/>
                    <a:cs typeface="Arial" pitchFamily="34" charset="0"/>
                  </a:rPr>
                  <a:t>Data</a:t>
                </a:r>
                <a:endParaRPr lang="ko-KR" altLang="en-US" sz="1400" dirty="0">
                  <a:solidFill>
                    <a:schemeClr val="tx1">
                      <a:lumMod val="65000"/>
                      <a:lumOff val="35000"/>
                    </a:schemeClr>
                  </a:solidFill>
                  <a:latin typeface="+mj-lt"/>
                  <a:cs typeface="Arial" pitchFamily="34" charset="0"/>
                </a:endParaRPr>
              </a:p>
              <a:p>
                <a:pPr algn="ctr"/>
                <a:endParaRPr lang="ko-KR" altLang="en-US" sz="1400" dirty="0">
                  <a:solidFill>
                    <a:schemeClr val="tx1">
                      <a:lumMod val="65000"/>
                      <a:lumOff val="35000"/>
                    </a:schemeClr>
                  </a:solidFill>
                  <a:latin typeface="+mj-lt"/>
                  <a:cs typeface="Arial" pitchFamily="34" charset="0"/>
                </a:endParaRPr>
              </a:p>
            </p:txBody>
          </p:sp>
          <p:sp>
            <p:nvSpPr>
              <p:cNvPr id="30" name="TextBox 29">
                <a:extLst>
                  <a:ext uri="{FF2B5EF4-FFF2-40B4-BE49-F238E27FC236}">
                    <a16:creationId xmlns:a16="http://schemas.microsoft.com/office/drawing/2014/main" id="{0D7D551A-C045-4DE7-B865-56947E697D2F}"/>
                  </a:ext>
                </a:extLst>
              </p:cNvPr>
              <p:cNvSpPr txBox="1"/>
              <p:nvPr/>
            </p:nvSpPr>
            <p:spPr>
              <a:xfrm>
                <a:off x="7797504" y="4130264"/>
                <a:ext cx="1728732" cy="523220"/>
              </a:xfrm>
              <a:prstGeom prst="rect">
                <a:avLst/>
              </a:prstGeom>
              <a:noFill/>
            </p:spPr>
            <p:txBody>
              <a:bodyPr wrap="square" rtlCol="0">
                <a:spAutoFit/>
              </a:bodyPr>
              <a:lstStyle/>
              <a:p>
                <a:pPr algn="ctr"/>
                <a:r>
                  <a:rPr lang="en-AU" altLang="ko-KR" sz="1400" dirty="0">
                    <a:solidFill>
                      <a:schemeClr val="tx1">
                        <a:lumMod val="65000"/>
                        <a:lumOff val="35000"/>
                      </a:schemeClr>
                    </a:solidFill>
                    <a:latin typeface="+mj-lt"/>
                    <a:cs typeface="Arial" pitchFamily="34" charset="0"/>
                  </a:rPr>
                  <a:t>Interpretation &amp; Analysis</a:t>
                </a:r>
                <a:endParaRPr lang="ko-KR" altLang="en-US" sz="1400" dirty="0">
                  <a:solidFill>
                    <a:schemeClr val="tx1">
                      <a:lumMod val="65000"/>
                      <a:lumOff val="35000"/>
                    </a:schemeClr>
                  </a:solidFill>
                  <a:latin typeface="+mj-lt"/>
                  <a:cs typeface="Arial" pitchFamily="34" charset="0"/>
                </a:endParaRPr>
              </a:p>
            </p:txBody>
          </p:sp>
        </p:grpSp>
        <p:sp>
          <p:nvSpPr>
            <p:cNvPr id="71" name="TextBox 70">
              <a:extLst>
                <a:ext uri="{FF2B5EF4-FFF2-40B4-BE49-F238E27FC236}">
                  <a16:creationId xmlns:a16="http://schemas.microsoft.com/office/drawing/2014/main" id="{DB34E878-08DE-404C-969D-CB15B814A1CA}"/>
                </a:ext>
              </a:extLst>
            </p:cNvPr>
            <p:cNvSpPr txBox="1"/>
            <p:nvPr/>
          </p:nvSpPr>
          <p:spPr>
            <a:xfrm>
              <a:off x="5926633" y="7829679"/>
              <a:ext cx="1728732" cy="523220"/>
            </a:xfrm>
            <a:prstGeom prst="rect">
              <a:avLst/>
            </a:prstGeom>
            <a:noFill/>
          </p:spPr>
          <p:txBody>
            <a:bodyPr wrap="square" rtlCol="0">
              <a:spAutoFit/>
            </a:bodyPr>
            <a:lstStyle/>
            <a:p>
              <a:pPr algn="ctr"/>
              <a:r>
                <a:rPr lang="en-AU" altLang="ko-KR" sz="1400" dirty="0">
                  <a:solidFill>
                    <a:schemeClr val="tx1">
                      <a:lumMod val="65000"/>
                      <a:lumOff val="35000"/>
                    </a:schemeClr>
                  </a:solidFill>
                  <a:latin typeface="+mj-lt"/>
                  <a:cs typeface="Arial" pitchFamily="34" charset="0"/>
                </a:rPr>
                <a:t>Methods</a:t>
              </a:r>
            </a:p>
            <a:p>
              <a:pPr algn="ctr"/>
              <a:endParaRPr lang="ko-KR" altLang="en-US" sz="1400" dirty="0">
                <a:solidFill>
                  <a:schemeClr val="tx1">
                    <a:lumMod val="65000"/>
                    <a:lumOff val="35000"/>
                  </a:schemeClr>
                </a:solidFill>
                <a:latin typeface="+mj-lt"/>
                <a:cs typeface="Arial" pitchFamily="34" charset="0"/>
              </a:endParaRPr>
            </a:p>
          </p:txBody>
        </p:sp>
      </p:grpSp>
    </p:spTree>
    <p:extLst>
      <p:ext uri="{BB962C8B-B14F-4D97-AF65-F5344CB8AC3E}">
        <p14:creationId xmlns:p14="http://schemas.microsoft.com/office/powerpoint/2010/main" val="40418318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Map&#10;&#10;Description automatically generated">
            <a:extLst>
              <a:ext uri="{FF2B5EF4-FFF2-40B4-BE49-F238E27FC236}">
                <a16:creationId xmlns:a16="http://schemas.microsoft.com/office/drawing/2014/main" id="{5DFAE27C-C45F-FB43-9368-13490FD3866E}"/>
              </a:ext>
            </a:extLst>
          </p:cNvPr>
          <p:cNvPicPr>
            <a:picLocks noChangeAspect="1"/>
          </p:cNvPicPr>
          <p:nvPr/>
        </p:nvPicPr>
        <p:blipFill rotWithShape="1">
          <a:blip r:embed="rId2">
            <a:extLst>
              <a:ext uri="{28A0092B-C50C-407E-A947-70E740481C1C}">
                <a14:useLocalDpi xmlns:a14="http://schemas.microsoft.com/office/drawing/2010/main" val="0"/>
              </a:ext>
            </a:extLst>
          </a:blip>
          <a:srcRect r="-1" b="21153"/>
          <a:stretch/>
        </p:blipFill>
        <p:spPr>
          <a:xfrm>
            <a:off x="0" y="1062717"/>
            <a:ext cx="6621463" cy="3524250"/>
          </a:xfrm>
          <a:prstGeom prst="rect">
            <a:avLst/>
          </a:prstGeom>
        </p:spPr>
      </p:pic>
      <p:sp>
        <p:nvSpPr>
          <p:cNvPr id="5" name="Text Box 9">
            <a:extLst>
              <a:ext uri="{FF2B5EF4-FFF2-40B4-BE49-F238E27FC236}">
                <a16:creationId xmlns:a16="http://schemas.microsoft.com/office/drawing/2014/main" id="{7BCDECAE-837F-6A4C-BE4F-BB0D570A984A}"/>
              </a:ext>
            </a:extLst>
          </p:cNvPr>
          <p:cNvSpPr txBox="1"/>
          <p:nvPr/>
        </p:nvSpPr>
        <p:spPr>
          <a:xfrm>
            <a:off x="5813106" y="2723364"/>
            <a:ext cx="2770414" cy="532710"/>
          </a:xfrm>
          <a:prstGeom prst="rect">
            <a:avLst/>
          </a:prstGeom>
          <a:solidFill>
            <a:schemeClr val="bg1"/>
          </a:solidFill>
        </p:spPr>
        <p:txBody>
          <a:bodyPr wrap="square" rtlCol="0">
            <a:spAutoFit/>
          </a:bodyPr>
          <a:lstStyle/>
          <a:p>
            <a:pPr algn="l">
              <a:lnSpc>
                <a:spcPct val="180000"/>
              </a:lnSpc>
            </a:pPr>
            <a:r>
              <a:rPr lang="en-US" dirty="0">
                <a:solidFill>
                  <a:schemeClr val="accent1">
                    <a:lumMod val="50000"/>
                  </a:schemeClr>
                </a:solidFill>
                <a:latin typeface="Gurmukhi MN" panose="02020600050405020304" charset="0"/>
                <a:cs typeface="Gurmukhi MN" panose="02020600050405020304" charset="0"/>
              </a:rPr>
              <a:t>7598 opportunities</a:t>
            </a:r>
          </a:p>
        </p:txBody>
      </p:sp>
      <p:sp>
        <p:nvSpPr>
          <p:cNvPr id="6" name="Rectangle 5">
            <a:extLst>
              <a:ext uri="{FF2B5EF4-FFF2-40B4-BE49-F238E27FC236}">
                <a16:creationId xmlns:a16="http://schemas.microsoft.com/office/drawing/2014/main" id="{5A430ADA-8ECB-EE49-A34C-4155302DEE03}"/>
              </a:ext>
            </a:extLst>
          </p:cNvPr>
          <p:cNvSpPr/>
          <p:nvPr/>
        </p:nvSpPr>
        <p:spPr>
          <a:xfrm>
            <a:off x="6644089" y="3133616"/>
            <a:ext cx="1404552" cy="532710"/>
          </a:xfrm>
          <a:prstGeom prst="rect">
            <a:avLst/>
          </a:prstGeom>
        </p:spPr>
        <p:txBody>
          <a:bodyPr wrap="none">
            <a:spAutoFit/>
          </a:bodyPr>
          <a:lstStyle/>
          <a:p>
            <a:pPr>
              <a:lnSpc>
                <a:spcPct val="180000"/>
              </a:lnSpc>
            </a:pPr>
            <a:r>
              <a:rPr lang="en-US" dirty="0">
                <a:solidFill>
                  <a:schemeClr val="accent1">
                    <a:lumMod val="50000"/>
                  </a:schemeClr>
                </a:solidFill>
                <a:latin typeface="Gurmukhi MN" panose="02020600050405020304" charset="0"/>
                <a:cs typeface="Gurmukhi MN" panose="02020600050405020304" charset="0"/>
                <a:sym typeface="+mn-ea"/>
              </a:rPr>
              <a:t>38 features</a:t>
            </a:r>
          </a:p>
        </p:txBody>
      </p:sp>
      <p:sp>
        <p:nvSpPr>
          <p:cNvPr id="7" name="Rectangle 6">
            <a:extLst>
              <a:ext uri="{FF2B5EF4-FFF2-40B4-BE49-F238E27FC236}">
                <a16:creationId xmlns:a16="http://schemas.microsoft.com/office/drawing/2014/main" id="{3803B27F-6495-B84C-B423-B10E089F2829}"/>
              </a:ext>
            </a:extLst>
          </p:cNvPr>
          <p:cNvSpPr/>
          <p:nvPr/>
        </p:nvSpPr>
        <p:spPr>
          <a:xfrm>
            <a:off x="8640892" y="2882001"/>
            <a:ext cx="2257349" cy="369332"/>
          </a:xfrm>
          <a:prstGeom prst="rect">
            <a:avLst/>
          </a:prstGeom>
        </p:spPr>
        <p:txBody>
          <a:bodyPr wrap="none">
            <a:spAutoFit/>
          </a:bodyPr>
          <a:lstStyle/>
          <a:p>
            <a:r>
              <a:rPr lang="en-US" dirty="0">
                <a:solidFill>
                  <a:schemeClr val="accent1">
                    <a:lumMod val="50000"/>
                  </a:schemeClr>
                </a:solidFill>
                <a:latin typeface="Gurmukhi MN" panose="02020600050405020304" charset="0"/>
                <a:cs typeface="Gurmukhi MN" panose="02020600050405020304" charset="0"/>
              </a:rPr>
              <a:t>5408 opportunities</a:t>
            </a:r>
            <a:endParaRPr lang="en-US" dirty="0"/>
          </a:p>
        </p:txBody>
      </p:sp>
      <p:sp>
        <p:nvSpPr>
          <p:cNvPr id="8" name="Right Arrow 7">
            <a:extLst>
              <a:ext uri="{FF2B5EF4-FFF2-40B4-BE49-F238E27FC236}">
                <a16:creationId xmlns:a16="http://schemas.microsoft.com/office/drawing/2014/main" id="{2933A469-FEB5-ED4D-A7D0-047CC6241822}"/>
              </a:ext>
            </a:extLst>
          </p:cNvPr>
          <p:cNvSpPr/>
          <p:nvPr/>
        </p:nvSpPr>
        <p:spPr>
          <a:xfrm>
            <a:off x="8119758" y="2892423"/>
            <a:ext cx="371096" cy="412145"/>
          </a:xfrm>
          <a:prstGeom prst="rightArrow">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lumMod val="75000"/>
                  <a:lumOff val="25000"/>
                </a:schemeClr>
              </a:solidFill>
            </a:endParaRPr>
          </a:p>
        </p:txBody>
      </p:sp>
      <p:sp>
        <p:nvSpPr>
          <p:cNvPr id="9" name="Rectangle 8">
            <a:extLst>
              <a:ext uri="{FF2B5EF4-FFF2-40B4-BE49-F238E27FC236}">
                <a16:creationId xmlns:a16="http://schemas.microsoft.com/office/drawing/2014/main" id="{42265E5B-692C-014E-8CBF-259D05425922}"/>
              </a:ext>
            </a:extLst>
          </p:cNvPr>
          <p:cNvSpPr/>
          <p:nvPr/>
        </p:nvSpPr>
        <p:spPr>
          <a:xfrm>
            <a:off x="8608872" y="3163738"/>
            <a:ext cx="1404552" cy="532710"/>
          </a:xfrm>
          <a:prstGeom prst="rect">
            <a:avLst/>
          </a:prstGeom>
        </p:spPr>
        <p:txBody>
          <a:bodyPr wrap="none">
            <a:spAutoFit/>
          </a:bodyPr>
          <a:lstStyle/>
          <a:p>
            <a:pPr>
              <a:lnSpc>
                <a:spcPct val="180000"/>
              </a:lnSpc>
            </a:pPr>
            <a:r>
              <a:rPr lang="en-US" dirty="0">
                <a:solidFill>
                  <a:schemeClr val="accent1">
                    <a:lumMod val="50000"/>
                  </a:schemeClr>
                </a:solidFill>
                <a:latin typeface="Gurmukhi MN" panose="02020600050405020304" charset="0"/>
                <a:cs typeface="Gurmukhi MN" panose="02020600050405020304" charset="0"/>
                <a:sym typeface="+mn-ea"/>
              </a:rPr>
              <a:t>19 features</a:t>
            </a:r>
          </a:p>
        </p:txBody>
      </p:sp>
      <p:sp>
        <p:nvSpPr>
          <p:cNvPr id="10" name="Right Arrow 9">
            <a:extLst>
              <a:ext uri="{FF2B5EF4-FFF2-40B4-BE49-F238E27FC236}">
                <a16:creationId xmlns:a16="http://schemas.microsoft.com/office/drawing/2014/main" id="{C876764B-EFE3-714B-A5EB-096E5D20A7F9}"/>
              </a:ext>
            </a:extLst>
          </p:cNvPr>
          <p:cNvSpPr/>
          <p:nvPr/>
        </p:nvSpPr>
        <p:spPr>
          <a:xfrm>
            <a:off x="8087738" y="3346939"/>
            <a:ext cx="387068" cy="355796"/>
          </a:xfrm>
          <a:prstGeom prst="rightArrow">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1" name="Rectangle 10">
            <a:extLst>
              <a:ext uri="{FF2B5EF4-FFF2-40B4-BE49-F238E27FC236}">
                <a16:creationId xmlns:a16="http://schemas.microsoft.com/office/drawing/2014/main" id="{26BCE460-F872-3C41-A8D7-4AE2F8AC03B0}"/>
              </a:ext>
            </a:extLst>
          </p:cNvPr>
          <p:cNvSpPr/>
          <p:nvPr/>
        </p:nvSpPr>
        <p:spPr>
          <a:xfrm>
            <a:off x="6250901" y="3764689"/>
            <a:ext cx="4326826" cy="581634"/>
          </a:xfrm>
          <a:prstGeom prst="rect">
            <a:avLst/>
          </a:prstGeom>
        </p:spPr>
        <p:txBody>
          <a:bodyPr wrap="none">
            <a:spAutoFit/>
          </a:bodyPr>
          <a:lstStyle/>
          <a:p>
            <a:pPr>
              <a:lnSpc>
                <a:spcPct val="180000"/>
              </a:lnSpc>
            </a:pPr>
            <a:r>
              <a:rPr lang="en-US" sz="2000" dirty="0">
                <a:solidFill>
                  <a:schemeClr val="accent1">
                    <a:lumMod val="50000"/>
                  </a:schemeClr>
                </a:solidFill>
                <a:latin typeface="Gurmukhi MN" panose="02020600050405020304" charset="0"/>
                <a:cs typeface="Gurmukhi MN" panose="02020600050405020304" charset="0"/>
              </a:rPr>
              <a:t> Successfully Converted Rate: 37%</a:t>
            </a:r>
            <a:endParaRPr lang="en-US" sz="2000" dirty="0">
              <a:solidFill>
                <a:schemeClr val="accent1">
                  <a:lumMod val="50000"/>
                </a:schemeClr>
              </a:solidFill>
              <a:latin typeface="Gurmukhi MN" panose="02020600050405020304" charset="0"/>
              <a:cs typeface="Gurmukhi MN" panose="02020600050405020304" charset="0"/>
              <a:sym typeface="+mn-ea"/>
            </a:endParaRPr>
          </a:p>
        </p:txBody>
      </p:sp>
      <p:sp>
        <p:nvSpPr>
          <p:cNvPr id="12" name="TextBox 11">
            <a:extLst>
              <a:ext uri="{FF2B5EF4-FFF2-40B4-BE49-F238E27FC236}">
                <a16:creationId xmlns:a16="http://schemas.microsoft.com/office/drawing/2014/main" id="{CC304424-B6D9-6542-9905-17A3D7BD69DA}"/>
              </a:ext>
            </a:extLst>
          </p:cNvPr>
          <p:cNvSpPr txBox="1"/>
          <p:nvPr/>
        </p:nvSpPr>
        <p:spPr>
          <a:xfrm>
            <a:off x="310406" y="1192703"/>
            <a:ext cx="3386322" cy="246221"/>
          </a:xfrm>
          <a:prstGeom prst="rect">
            <a:avLst/>
          </a:prstGeom>
          <a:noFill/>
        </p:spPr>
        <p:txBody>
          <a:bodyPr wrap="square" rtlCol="0">
            <a:spAutoFit/>
          </a:bodyPr>
          <a:lstStyle/>
          <a:p>
            <a:r>
              <a:rPr lang="en-AU" sz="1000" dirty="0">
                <a:solidFill>
                  <a:schemeClr val="accent6">
                    <a:lumMod val="50000"/>
                  </a:schemeClr>
                </a:solidFill>
                <a:latin typeface="Gurmukhi MN" panose="02020600050405020304" pitchFamily="18" charset="0"/>
                <a:cs typeface="Gurmukhi MN" panose="02020600050405020304" pitchFamily="18" charset="0"/>
              </a:rPr>
              <a:t>most clients from Australia, US, Europe and Asia </a:t>
            </a:r>
            <a:endParaRPr lang="en-US" sz="1000" dirty="0">
              <a:solidFill>
                <a:schemeClr val="accent6">
                  <a:lumMod val="50000"/>
                </a:schemeClr>
              </a:solidFill>
              <a:latin typeface="Gurmukhi MN" panose="02020600050405020304" pitchFamily="18" charset="0"/>
              <a:cs typeface="Gurmukhi MN" panose="02020600050405020304" pitchFamily="18" charset="0"/>
            </a:endParaRPr>
          </a:p>
        </p:txBody>
      </p:sp>
      <p:sp>
        <p:nvSpPr>
          <p:cNvPr id="14" name="Text Placeholder 13">
            <a:extLst>
              <a:ext uri="{FF2B5EF4-FFF2-40B4-BE49-F238E27FC236}">
                <a16:creationId xmlns:a16="http://schemas.microsoft.com/office/drawing/2014/main" id="{7BECF533-01AF-5443-B151-D1A4699C09E0}"/>
              </a:ext>
            </a:extLst>
          </p:cNvPr>
          <p:cNvSpPr txBox="1">
            <a:spLocks noGrp="1"/>
          </p:cNvSpPr>
          <p:nvPr>
            <p:ph type="body" sz="quarter" idx="10"/>
          </p:nvPr>
        </p:nvSpPr>
        <p:spPr>
          <a:xfrm>
            <a:off x="86782" y="83681"/>
            <a:ext cx="11573197" cy="840230"/>
          </a:xfrm>
          <a:prstGeom prst="rect">
            <a:avLst/>
          </a:prstGeom>
          <a:noFill/>
        </p:spPr>
        <p:txBody>
          <a:bodyPr wrap="square" rtlCol="0" anchor="ctr">
            <a:spAutoFit/>
          </a:bodyPr>
          <a:lstStyle/>
          <a:p>
            <a:r>
              <a:rPr lang="en-US" dirty="0">
                <a:solidFill>
                  <a:schemeClr val="tx1">
                    <a:lumMod val="75000"/>
                    <a:lumOff val="25000"/>
                  </a:schemeClr>
                </a:solidFill>
              </a:rPr>
              <a:t>The Research Data</a:t>
            </a:r>
          </a:p>
        </p:txBody>
      </p:sp>
      <p:pic>
        <p:nvPicPr>
          <p:cNvPr id="16" name="Picture 15" descr="Chart, funnel chart&#10;&#10;Description automatically generated">
            <a:extLst>
              <a:ext uri="{FF2B5EF4-FFF2-40B4-BE49-F238E27FC236}">
                <a16:creationId xmlns:a16="http://schemas.microsoft.com/office/drawing/2014/main" id="{3A84E3EE-1F92-9549-8312-F95655C8867B}"/>
              </a:ext>
            </a:extLst>
          </p:cNvPr>
          <p:cNvPicPr>
            <a:picLocks noChangeAspect="1"/>
          </p:cNvPicPr>
          <p:nvPr/>
        </p:nvPicPr>
        <p:blipFill rotWithShape="1">
          <a:blip r:embed="rId3">
            <a:extLst>
              <a:ext uri="{28A0092B-C50C-407E-A947-70E740481C1C}">
                <a14:useLocalDpi xmlns:a14="http://schemas.microsoft.com/office/drawing/2010/main" val="0"/>
              </a:ext>
            </a:extLst>
          </a:blip>
          <a:srcRect l="16910" t="1106" r="8445" b="11121"/>
          <a:stretch/>
        </p:blipFill>
        <p:spPr>
          <a:xfrm>
            <a:off x="86782" y="4990149"/>
            <a:ext cx="8921932" cy="1721486"/>
          </a:xfrm>
          <a:prstGeom prst="rect">
            <a:avLst/>
          </a:prstGeom>
        </p:spPr>
      </p:pic>
      <p:pic>
        <p:nvPicPr>
          <p:cNvPr id="18" name="Graphic 17" descr="Smiling face outline">
            <a:extLst>
              <a:ext uri="{FF2B5EF4-FFF2-40B4-BE49-F238E27FC236}">
                <a16:creationId xmlns:a16="http://schemas.microsoft.com/office/drawing/2014/main" id="{5DBEE2AA-8579-A54F-B0FA-D2EA8273A58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48064" y="6053891"/>
            <a:ext cx="363603" cy="363603"/>
          </a:xfrm>
          <a:prstGeom prst="rect">
            <a:avLst/>
          </a:prstGeom>
        </p:spPr>
      </p:pic>
    </p:spTree>
    <p:extLst>
      <p:ext uri="{BB962C8B-B14F-4D97-AF65-F5344CB8AC3E}">
        <p14:creationId xmlns:p14="http://schemas.microsoft.com/office/powerpoint/2010/main" val="3977464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ppt_x"/>
                                          </p:val>
                                        </p:tav>
                                        <p:tav tm="100000">
                                          <p:val>
                                            <p:strVal val="#ppt_x"/>
                                          </p:val>
                                        </p:tav>
                                      </p:tavLst>
                                    </p:anim>
                                    <p:anim calcmode="lin" valueType="num">
                                      <p:cBhvr additive="base">
                                        <p:cTn id="8"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p:bldP spid="8" grpId="0" animBg="1"/>
      <p:bldP spid="9" grpId="0"/>
      <p:bldP spid="10" grpId="0" animBg="1"/>
      <p:bldP spid="11"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hart, line chart&#10;&#10;Description automatically generated">
            <a:extLst>
              <a:ext uri="{FF2B5EF4-FFF2-40B4-BE49-F238E27FC236}">
                <a16:creationId xmlns:a16="http://schemas.microsoft.com/office/drawing/2014/main" id="{D84239F4-63E3-B848-9351-1BB20DDB5F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8717" y="0"/>
            <a:ext cx="7830934" cy="6858000"/>
          </a:xfrm>
          <a:prstGeom prst="rect">
            <a:avLst/>
          </a:prstGeom>
        </p:spPr>
      </p:pic>
      <p:sp>
        <p:nvSpPr>
          <p:cNvPr id="5" name="Rectangle 4">
            <a:extLst>
              <a:ext uri="{FF2B5EF4-FFF2-40B4-BE49-F238E27FC236}">
                <a16:creationId xmlns:a16="http://schemas.microsoft.com/office/drawing/2014/main" id="{00FFFC87-DC7C-6B43-85FC-1A8B58033C67}"/>
              </a:ext>
            </a:extLst>
          </p:cNvPr>
          <p:cNvSpPr/>
          <p:nvPr/>
        </p:nvSpPr>
        <p:spPr>
          <a:xfrm>
            <a:off x="184393" y="163204"/>
            <a:ext cx="1710725" cy="646331"/>
          </a:xfrm>
          <a:prstGeom prst="rect">
            <a:avLst/>
          </a:prstGeom>
        </p:spPr>
        <p:txBody>
          <a:bodyPr wrap="none">
            <a:spAutoFit/>
          </a:bodyPr>
          <a:lstStyle/>
          <a:p>
            <a:r>
              <a:rPr lang="en-US" b="1" dirty="0"/>
              <a:t>Opportunity </a:t>
            </a:r>
          </a:p>
          <a:p>
            <a:r>
              <a:rPr lang="en-US" b="1" dirty="0"/>
              <a:t>Closed Month</a:t>
            </a:r>
          </a:p>
        </p:txBody>
      </p:sp>
    </p:spTree>
    <p:custDataLst>
      <p:tags r:id="rId1"/>
    </p:custDataLst>
    <p:extLst>
      <p:ext uri="{BB962C8B-B14F-4D97-AF65-F5344CB8AC3E}">
        <p14:creationId xmlns:p14="http://schemas.microsoft.com/office/powerpoint/2010/main" val="225267391"/>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BEA959E-3C72-D84B-AE24-70D71E1EAEB6}"/>
              </a:ext>
            </a:extLst>
          </p:cNvPr>
          <p:cNvSpPr txBox="1"/>
          <p:nvPr/>
        </p:nvSpPr>
        <p:spPr>
          <a:xfrm>
            <a:off x="615213" y="1636813"/>
            <a:ext cx="2065502" cy="646331"/>
          </a:xfrm>
          <a:prstGeom prst="rect">
            <a:avLst/>
          </a:prstGeom>
          <a:noFill/>
        </p:spPr>
        <p:txBody>
          <a:bodyPr wrap="none" rtlCol="0">
            <a:spAutoFit/>
          </a:bodyPr>
          <a:lstStyle/>
          <a:p>
            <a:r>
              <a:rPr lang="en-US" b="1" dirty="0"/>
              <a:t>Business Types: </a:t>
            </a:r>
          </a:p>
          <a:p>
            <a:r>
              <a:rPr lang="en-US" dirty="0"/>
              <a:t> </a:t>
            </a:r>
            <a:r>
              <a:rPr lang="en-US" sz="1100" dirty="0"/>
              <a:t>AVG:35%</a:t>
            </a:r>
          </a:p>
        </p:txBody>
      </p:sp>
      <p:grpSp>
        <p:nvGrpSpPr>
          <p:cNvPr id="19" name="Group 18">
            <a:extLst>
              <a:ext uri="{FF2B5EF4-FFF2-40B4-BE49-F238E27FC236}">
                <a16:creationId xmlns:a16="http://schemas.microsoft.com/office/drawing/2014/main" id="{7915F7CC-73FE-8640-ABA7-1F93EFF9141E}"/>
              </a:ext>
            </a:extLst>
          </p:cNvPr>
          <p:cNvGrpSpPr/>
          <p:nvPr/>
        </p:nvGrpSpPr>
        <p:grpSpPr>
          <a:xfrm>
            <a:off x="5458099" y="3525453"/>
            <a:ext cx="360" cy="360"/>
            <a:chOff x="6507514" y="1324954"/>
            <a:chExt cx="360" cy="360"/>
          </a:xfrm>
        </p:grpSpPr>
        <mc:AlternateContent xmlns:mc="http://schemas.openxmlformats.org/markup-compatibility/2006" xmlns:p14="http://schemas.microsoft.com/office/powerpoint/2010/main" xmlns:aink="http://schemas.microsoft.com/office/drawing/2016/ink">
          <mc:Choice Requires="p14 aink">
            <p:contentPart p14:bwMode="auto" r:id="rId2">
              <p14:nvContentPartPr>
                <p14:cNvPr id="15" name="Ink 14">
                  <a:extLst>
                    <a:ext uri="{FF2B5EF4-FFF2-40B4-BE49-F238E27FC236}">
                      <a16:creationId xmlns:a16="http://schemas.microsoft.com/office/drawing/2014/main" id="{78B2DE64-0E84-9141-AE1C-D613F3435D27}"/>
                    </a:ext>
                  </a:extLst>
                </p14:cNvPr>
                <p14:cNvContentPartPr/>
                <p14:nvPr/>
              </p14:nvContentPartPr>
              <p14:xfrm>
                <a:off x="6507514" y="1324954"/>
                <a:ext cx="360" cy="360"/>
              </p14:xfrm>
            </p:contentPart>
          </mc:Choice>
          <mc:Fallback xmlns="">
            <p:pic>
              <p:nvPicPr>
                <p:cNvPr id="15" name="Ink 14">
                  <a:extLst>
                    <a:ext uri="{FF2B5EF4-FFF2-40B4-BE49-F238E27FC236}">
                      <a16:creationId xmlns:a16="http://schemas.microsoft.com/office/drawing/2014/main" id="{78B2DE64-0E84-9141-AE1C-D613F3435D27}"/>
                    </a:ext>
                  </a:extLst>
                </p:cNvPr>
                <p:cNvPicPr/>
                <p:nvPr/>
              </p:nvPicPr>
              <p:blipFill>
                <a:blip r:embed="rId4"/>
                <a:stretch>
                  <a:fillRect/>
                </a:stretch>
              </p:blipFill>
              <p:spPr>
                <a:xfrm>
                  <a:off x="6489874" y="1216954"/>
                  <a:ext cx="36000" cy="21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
              <p14:nvContentPartPr>
                <p14:cNvPr id="17" name="Ink 16">
                  <a:extLst>
                    <a:ext uri="{FF2B5EF4-FFF2-40B4-BE49-F238E27FC236}">
                      <a16:creationId xmlns:a16="http://schemas.microsoft.com/office/drawing/2014/main" id="{95BCA134-E053-3C41-A97B-5AA310D3F933}"/>
                    </a:ext>
                  </a:extLst>
                </p14:cNvPr>
                <p14:cNvContentPartPr/>
                <p14:nvPr/>
              </p14:nvContentPartPr>
              <p14:xfrm>
                <a:off x="6507514" y="1324954"/>
                <a:ext cx="360" cy="360"/>
              </p14:xfrm>
            </p:contentPart>
          </mc:Choice>
          <mc:Fallback xmlns="">
            <p:pic>
              <p:nvPicPr>
                <p:cNvPr id="17" name="Ink 16">
                  <a:extLst>
                    <a:ext uri="{FF2B5EF4-FFF2-40B4-BE49-F238E27FC236}">
                      <a16:creationId xmlns:a16="http://schemas.microsoft.com/office/drawing/2014/main" id="{95BCA134-E053-3C41-A97B-5AA310D3F933}"/>
                    </a:ext>
                  </a:extLst>
                </p:cNvPr>
                <p:cNvPicPr/>
                <p:nvPr/>
              </p:nvPicPr>
              <p:blipFill>
                <a:blip r:embed="rId4"/>
                <a:stretch>
                  <a:fillRect/>
                </a:stretch>
              </p:blipFill>
              <p:spPr>
                <a:xfrm>
                  <a:off x="6489874" y="1216954"/>
                  <a:ext cx="36000" cy="216000"/>
                </a:xfrm>
                <a:prstGeom prst="rect">
                  <a:avLst/>
                </a:prstGeom>
              </p:spPr>
            </p:pic>
          </mc:Fallback>
        </mc:AlternateContent>
      </p:grpSp>
      <p:grpSp>
        <p:nvGrpSpPr>
          <p:cNvPr id="26" name="Group 25">
            <a:extLst>
              <a:ext uri="{FF2B5EF4-FFF2-40B4-BE49-F238E27FC236}">
                <a16:creationId xmlns:a16="http://schemas.microsoft.com/office/drawing/2014/main" id="{C8135385-5DC2-7341-B658-6E4D49E4F737}"/>
              </a:ext>
            </a:extLst>
          </p:cNvPr>
          <p:cNvGrpSpPr/>
          <p:nvPr/>
        </p:nvGrpSpPr>
        <p:grpSpPr>
          <a:xfrm>
            <a:off x="5482939" y="3636333"/>
            <a:ext cx="32400" cy="61200"/>
            <a:chOff x="6532354" y="1435834"/>
            <a:chExt cx="32400" cy="61200"/>
          </a:xfrm>
        </p:grpSpPr>
        <mc:AlternateContent xmlns:mc="http://schemas.openxmlformats.org/markup-compatibility/2006" xmlns:p14="http://schemas.microsoft.com/office/powerpoint/2010/main" xmlns:aink="http://schemas.microsoft.com/office/drawing/2016/ink">
          <mc:Choice Requires="p14 aink">
            <p:contentPart p14:bwMode="auto" r:id="rId6">
              <p14:nvContentPartPr>
                <p14:cNvPr id="11" name="Ink 10">
                  <a:extLst>
                    <a:ext uri="{FF2B5EF4-FFF2-40B4-BE49-F238E27FC236}">
                      <a16:creationId xmlns:a16="http://schemas.microsoft.com/office/drawing/2014/main" id="{AB1FFE1A-6445-A446-A71E-2CD6A4FA772A}"/>
                    </a:ext>
                  </a:extLst>
                </p14:cNvPr>
                <p14:cNvContentPartPr/>
                <p14:nvPr/>
              </p14:nvContentPartPr>
              <p14:xfrm>
                <a:off x="6532354" y="1496674"/>
                <a:ext cx="360" cy="360"/>
              </p14:xfrm>
            </p:contentPart>
          </mc:Choice>
          <mc:Fallback xmlns="">
            <p:pic>
              <p:nvPicPr>
                <p:cNvPr id="11" name="Ink 10">
                  <a:extLst>
                    <a:ext uri="{FF2B5EF4-FFF2-40B4-BE49-F238E27FC236}">
                      <a16:creationId xmlns:a16="http://schemas.microsoft.com/office/drawing/2014/main" id="{AB1FFE1A-6445-A446-A71E-2CD6A4FA772A}"/>
                    </a:ext>
                  </a:extLst>
                </p:cNvPr>
                <p:cNvPicPr/>
                <p:nvPr/>
              </p:nvPicPr>
              <p:blipFill>
                <a:blip r:embed="rId7"/>
                <a:stretch>
                  <a:fillRect/>
                </a:stretch>
              </p:blipFill>
              <p:spPr>
                <a:xfrm>
                  <a:off x="6514354" y="1389034"/>
                  <a:ext cx="36000" cy="21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
              <p14:nvContentPartPr>
                <p14:cNvPr id="13" name="Ink 12">
                  <a:extLst>
                    <a:ext uri="{FF2B5EF4-FFF2-40B4-BE49-F238E27FC236}">
                      <a16:creationId xmlns:a16="http://schemas.microsoft.com/office/drawing/2014/main" id="{E4CE1601-B4AA-224B-A072-A85334C8776F}"/>
                    </a:ext>
                  </a:extLst>
                </p14:cNvPr>
                <p14:cNvContentPartPr/>
                <p14:nvPr/>
              </p14:nvContentPartPr>
              <p14:xfrm>
                <a:off x="6535234" y="1496674"/>
                <a:ext cx="360" cy="360"/>
              </p14:xfrm>
            </p:contentPart>
          </mc:Choice>
          <mc:Fallback xmlns="">
            <p:pic>
              <p:nvPicPr>
                <p:cNvPr id="13" name="Ink 12">
                  <a:extLst>
                    <a:ext uri="{FF2B5EF4-FFF2-40B4-BE49-F238E27FC236}">
                      <a16:creationId xmlns:a16="http://schemas.microsoft.com/office/drawing/2014/main" id="{E4CE1601-B4AA-224B-A072-A85334C8776F}"/>
                    </a:ext>
                  </a:extLst>
                </p:cNvPr>
                <p:cNvPicPr/>
                <p:nvPr/>
              </p:nvPicPr>
              <p:blipFill>
                <a:blip r:embed="rId9"/>
                <a:stretch>
                  <a:fillRect/>
                </a:stretch>
              </p:blipFill>
              <p:spPr>
                <a:xfrm>
                  <a:off x="6517594" y="1389034"/>
                  <a:ext cx="36000" cy="21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0">
              <p14:nvContentPartPr>
                <p14:cNvPr id="24" name="Ink 23">
                  <a:extLst>
                    <a:ext uri="{FF2B5EF4-FFF2-40B4-BE49-F238E27FC236}">
                      <a16:creationId xmlns:a16="http://schemas.microsoft.com/office/drawing/2014/main" id="{4DAD78EF-E553-1E48-88CE-683A52F17B13}"/>
                    </a:ext>
                  </a:extLst>
                </p14:cNvPr>
                <p14:cNvContentPartPr/>
                <p14:nvPr/>
              </p14:nvContentPartPr>
              <p14:xfrm>
                <a:off x="6564394" y="1435834"/>
                <a:ext cx="360" cy="360"/>
              </p14:xfrm>
            </p:contentPart>
          </mc:Choice>
          <mc:Fallback xmlns="">
            <p:pic>
              <p:nvPicPr>
                <p:cNvPr id="24" name="Ink 23">
                  <a:extLst>
                    <a:ext uri="{FF2B5EF4-FFF2-40B4-BE49-F238E27FC236}">
                      <a16:creationId xmlns:a16="http://schemas.microsoft.com/office/drawing/2014/main" id="{4DAD78EF-E553-1E48-88CE-683A52F17B13}"/>
                    </a:ext>
                  </a:extLst>
                </p:cNvPr>
                <p:cNvPicPr/>
                <p:nvPr/>
              </p:nvPicPr>
              <p:blipFill>
                <a:blip r:embed="rId11"/>
                <a:stretch>
                  <a:fillRect/>
                </a:stretch>
              </p:blipFill>
              <p:spPr>
                <a:xfrm>
                  <a:off x="6546754" y="1328194"/>
                  <a:ext cx="36000" cy="21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2">
              <p14:nvContentPartPr>
                <p14:cNvPr id="25" name="Ink 24">
                  <a:extLst>
                    <a:ext uri="{FF2B5EF4-FFF2-40B4-BE49-F238E27FC236}">
                      <a16:creationId xmlns:a16="http://schemas.microsoft.com/office/drawing/2014/main" id="{0221AF66-BADB-4248-8C34-14BBEE4A42E7}"/>
                    </a:ext>
                  </a:extLst>
                </p14:cNvPr>
                <p14:cNvContentPartPr/>
                <p14:nvPr/>
              </p14:nvContentPartPr>
              <p14:xfrm>
                <a:off x="6564394" y="1435834"/>
                <a:ext cx="360" cy="360"/>
              </p14:xfrm>
            </p:contentPart>
          </mc:Choice>
          <mc:Fallback xmlns="">
            <p:pic>
              <p:nvPicPr>
                <p:cNvPr id="25" name="Ink 24">
                  <a:extLst>
                    <a:ext uri="{FF2B5EF4-FFF2-40B4-BE49-F238E27FC236}">
                      <a16:creationId xmlns:a16="http://schemas.microsoft.com/office/drawing/2014/main" id="{0221AF66-BADB-4248-8C34-14BBEE4A42E7}"/>
                    </a:ext>
                  </a:extLst>
                </p:cNvPr>
                <p:cNvPicPr/>
                <p:nvPr/>
              </p:nvPicPr>
              <p:blipFill>
                <a:blip r:embed="rId11"/>
                <a:stretch>
                  <a:fillRect/>
                </a:stretch>
              </p:blipFill>
              <p:spPr>
                <a:xfrm>
                  <a:off x="6546754" y="1328194"/>
                  <a:ext cx="36000" cy="216000"/>
                </a:xfrm>
                <a:prstGeom prst="rect">
                  <a:avLst/>
                </a:prstGeom>
              </p:spPr>
            </p:pic>
          </mc:Fallback>
        </mc:AlternateContent>
      </p:grpSp>
      <p:pic>
        <p:nvPicPr>
          <p:cNvPr id="8" name="Picture 7" descr="Chart&#10;&#10;Description automatically generated">
            <a:extLst>
              <a:ext uri="{FF2B5EF4-FFF2-40B4-BE49-F238E27FC236}">
                <a16:creationId xmlns:a16="http://schemas.microsoft.com/office/drawing/2014/main" id="{C0B1A8B4-936D-9D4A-BA74-72F5D7A87BF5}"/>
              </a:ext>
            </a:extLst>
          </p:cNvPr>
          <p:cNvPicPr>
            <a:picLocks noChangeAspect="1"/>
          </p:cNvPicPr>
          <p:nvPr/>
        </p:nvPicPr>
        <p:blipFill rotWithShape="1">
          <a:blip r:embed="rId13">
            <a:extLst>
              <a:ext uri="{28A0092B-C50C-407E-A947-70E740481C1C}">
                <a14:useLocalDpi xmlns:a14="http://schemas.microsoft.com/office/drawing/2010/main" val="0"/>
              </a:ext>
            </a:extLst>
          </a:blip>
          <a:srcRect r="16430"/>
          <a:stretch/>
        </p:blipFill>
        <p:spPr>
          <a:xfrm>
            <a:off x="472378" y="3184071"/>
            <a:ext cx="9618680" cy="3021979"/>
          </a:xfrm>
          <a:prstGeom prst="rect">
            <a:avLst/>
          </a:prstGeom>
        </p:spPr>
      </p:pic>
      <p:sp>
        <p:nvSpPr>
          <p:cNvPr id="5" name="TextBox 4">
            <a:extLst>
              <a:ext uri="{FF2B5EF4-FFF2-40B4-BE49-F238E27FC236}">
                <a16:creationId xmlns:a16="http://schemas.microsoft.com/office/drawing/2014/main" id="{18921C0D-B6AD-A644-841D-F2BCFD364C99}"/>
              </a:ext>
            </a:extLst>
          </p:cNvPr>
          <p:cNvSpPr txBox="1"/>
          <p:nvPr/>
        </p:nvSpPr>
        <p:spPr>
          <a:xfrm>
            <a:off x="7939247" y="2930155"/>
            <a:ext cx="1085554" cy="253916"/>
          </a:xfrm>
          <a:prstGeom prst="rect">
            <a:avLst/>
          </a:prstGeom>
          <a:noFill/>
        </p:spPr>
        <p:txBody>
          <a:bodyPr wrap="none" rtlCol="0">
            <a:spAutoFit/>
          </a:bodyPr>
          <a:lstStyle/>
          <a:p>
            <a:r>
              <a:rPr lang="en-US" sz="1050" dirty="0">
                <a:solidFill>
                  <a:schemeClr val="accent6">
                    <a:lumMod val="50000"/>
                  </a:schemeClr>
                </a:solidFill>
              </a:rPr>
              <a:t>41% converted</a:t>
            </a:r>
          </a:p>
        </p:txBody>
      </p:sp>
      <p:sp>
        <p:nvSpPr>
          <p:cNvPr id="6" name="Rectangle 5">
            <a:extLst>
              <a:ext uri="{FF2B5EF4-FFF2-40B4-BE49-F238E27FC236}">
                <a16:creationId xmlns:a16="http://schemas.microsoft.com/office/drawing/2014/main" id="{FE365EE1-4F58-724E-9F50-E84BE0D69ADC}"/>
              </a:ext>
            </a:extLst>
          </p:cNvPr>
          <p:cNvSpPr/>
          <p:nvPr/>
        </p:nvSpPr>
        <p:spPr>
          <a:xfrm>
            <a:off x="5684499" y="3468398"/>
            <a:ext cx="1124026" cy="261610"/>
          </a:xfrm>
          <a:prstGeom prst="rect">
            <a:avLst/>
          </a:prstGeom>
        </p:spPr>
        <p:txBody>
          <a:bodyPr wrap="none">
            <a:spAutoFit/>
          </a:bodyPr>
          <a:lstStyle/>
          <a:p>
            <a:r>
              <a:rPr lang="en-US" sz="1100" dirty="0"/>
              <a:t>33% converted</a:t>
            </a:r>
          </a:p>
        </p:txBody>
      </p:sp>
      <p:sp>
        <p:nvSpPr>
          <p:cNvPr id="7" name="Rectangle 6">
            <a:extLst>
              <a:ext uri="{FF2B5EF4-FFF2-40B4-BE49-F238E27FC236}">
                <a16:creationId xmlns:a16="http://schemas.microsoft.com/office/drawing/2014/main" id="{3291D6D9-4FE3-0945-BEBE-D80687CED008}"/>
              </a:ext>
            </a:extLst>
          </p:cNvPr>
          <p:cNvSpPr/>
          <p:nvPr/>
        </p:nvSpPr>
        <p:spPr>
          <a:xfrm>
            <a:off x="5141722" y="4275944"/>
            <a:ext cx="1085554" cy="253916"/>
          </a:xfrm>
          <a:prstGeom prst="rect">
            <a:avLst/>
          </a:prstGeom>
        </p:spPr>
        <p:txBody>
          <a:bodyPr wrap="none">
            <a:spAutoFit/>
          </a:bodyPr>
          <a:lstStyle/>
          <a:p>
            <a:r>
              <a:rPr lang="en-US" sz="1050" dirty="0">
                <a:solidFill>
                  <a:schemeClr val="accent6">
                    <a:lumMod val="50000"/>
                  </a:schemeClr>
                </a:solidFill>
              </a:rPr>
              <a:t>57% converted</a:t>
            </a:r>
          </a:p>
        </p:txBody>
      </p:sp>
      <p:sp>
        <p:nvSpPr>
          <p:cNvPr id="9" name="Rectangle 8">
            <a:extLst>
              <a:ext uri="{FF2B5EF4-FFF2-40B4-BE49-F238E27FC236}">
                <a16:creationId xmlns:a16="http://schemas.microsoft.com/office/drawing/2014/main" id="{5F9892FF-8F1C-0C47-A642-B1B9C74FCBC0}"/>
              </a:ext>
            </a:extLst>
          </p:cNvPr>
          <p:cNvSpPr/>
          <p:nvPr/>
        </p:nvSpPr>
        <p:spPr>
          <a:xfrm>
            <a:off x="3521519" y="5576742"/>
            <a:ext cx="1085554" cy="253916"/>
          </a:xfrm>
          <a:prstGeom prst="rect">
            <a:avLst/>
          </a:prstGeom>
        </p:spPr>
        <p:txBody>
          <a:bodyPr wrap="none">
            <a:spAutoFit/>
          </a:bodyPr>
          <a:lstStyle/>
          <a:p>
            <a:r>
              <a:rPr lang="en-US" sz="1050" dirty="0">
                <a:solidFill>
                  <a:schemeClr val="accent6">
                    <a:lumMod val="50000"/>
                  </a:schemeClr>
                </a:solidFill>
              </a:rPr>
              <a:t>50% converted</a:t>
            </a:r>
          </a:p>
        </p:txBody>
      </p:sp>
      <p:pic>
        <p:nvPicPr>
          <p:cNvPr id="18" name="Graphic 17" descr="Smiling face outline">
            <a:extLst>
              <a:ext uri="{FF2B5EF4-FFF2-40B4-BE49-F238E27FC236}">
                <a16:creationId xmlns:a16="http://schemas.microsoft.com/office/drawing/2014/main" id="{B2487111-1AB7-094F-85C2-AB7BED31F969}"/>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0" y="3084618"/>
            <a:ext cx="410142" cy="410142"/>
          </a:xfrm>
          <a:prstGeom prst="rect">
            <a:avLst/>
          </a:prstGeom>
        </p:spPr>
      </p:pic>
      <p:pic>
        <p:nvPicPr>
          <p:cNvPr id="28" name="Graphic 27" descr="Smiling face outline">
            <a:extLst>
              <a:ext uri="{FF2B5EF4-FFF2-40B4-BE49-F238E27FC236}">
                <a16:creationId xmlns:a16="http://schemas.microsoft.com/office/drawing/2014/main" id="{D3F68DD5-F11F-4540-BBDF-77CDA13794E5}"/>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2260514" y="4180460"/>
            <a:ext cx="364357" cy="364357"/>
          </a:xfrm>
          <a:prstGeom prst="rect">
            <a:avLst/>
          </a:prstGeom>
        </p:spPr>
      </p:pic>
      <p:pic>
        <p:nvPicPr>
          <p:cNvPr id="32" name="Graphic 31" descr="Smiling face outline">
            <a:extLst>
              <a:ext uri="{FF2B5EF4-FFF2-40B4-BE49-F238E27FC236}">
                <a16:creationId xmlns:a16="http://schemas.microsoft.com/office/drawing/2014/main" id="{A4837723-35B7-7947-A821-7C5A1E935551}"/>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205071" y="5498629"/>
            <a:ext cx="410142" cy="410142"/>
          </a:xfrm>
          <a:prstGeom prst="rect">
            <a:avLst/>
          </a:prstGeom>
        </p:spPr>
      </p:pic>
      <p:pic>
        <p:nvPicPr>
          <p:cNvPr id="21" name="Graphic 20" descr="Sad face outline">
            <a:extLst>
              <a:ext uri="{FF2B5EF4-FFF2-40B4-BE49-F238E27FC236}">
                <a16:creationId xmlns:a16="http://schemas.microsoft.com/office/drawing/2014/main" id="{EB238B1E-8593-2542-B454-8427A9173ACD}"/>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341328" y="3438582"/>
            <a:ext cx="395501" cy="395501"/>
          </a:xfrm>
          <a:prstGeom prst="rect">
            <a:avLst/>
          </a:prstGeom>
        </p:spPr>
      </p:pic>
      <p:pic>
        <p:nvPicPr>
          <p:cNvPr id="20" name="Picture 19" descr="Chart&#10;&#10;Description automatically generated">
            <a:extLst>
              <a:ext uri="{FF2B5EF4-FFF2-40B4-BE49-F238E27FC236}">
                <a16:creationId xmlns:a16="http://schemas.microsoft.com/office/drawing/2014/main" id="{80BE23F9-1ACC-F84C-BCCF-5B565814592F}"/>
              </a:ext>
            </a:extLst>
          </p:cNvPr>
          <p:cNvPicPr>
            <a:picLocks noChangeAspect="1"/>
          </p:cNvPicPr>
          <p:nvPr/>
        </p:nvPicPr>
        <p:blipFill rotWithShape="1">
          <a:blip r:embed="rId13">
            <a:extLst>
              <a:ext uri="{28A0092B-C50C-407E-A947-70E740481C1C}">
                <a14:useLocalDpi xmlns:a14="http://schemas.microsoft.com/office/drawing/2010/main" val="0"/>
              </a:ext>
            </a:extLst>
          </a:blip>
          <a:srcRect l="82469" b="67855"/>
          <a:stretch/>
        </p:blipFill>
        <p:spPr>
          <a:xfrm>
            <a:off x="3196907" y="1959978"/>
            <a:ext cx="2017812" cy="971428"/>
          </a:xfrm>
          <a:prstGeom prst="rect">
            <a:avLst/>
          </a:prstGeom>
        </p:spPr>
      </p:pic>
    </p:spTree>
    <p:extLst>
      <p:ext uri="{BB962C8B-B14F-4D97-AF65-F5344CB8AC3E}">
        <p14:creationId xmlns:p14="http://schemas.microsoft.com/office/powerpoint/2010/main" val="16696448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9C82CEC-0FA6-F44E-A64D-D0295813C370}"/>
              </a:ext>
            </a:extLst>
          </p:cNvPr>
          <p:cNvSpPr/>
          <p:nvPr/>
        </p:nvSpPr>
        <p:spPr>
          <a:xfrm>
            <a:off x="175098" y="265358"/>
            <a:ext cx="6096000" cy="646331"/>
          </a:xfrm>
          <a:prstGeom prst="rect">
            <a:avLst/>
          </a:prstGeom>
        </p:spPr>
        <p:txBody>
          <a:bodyPr>
            <a:spAutoFit/>
          </a:bodyPr>
          <a:lstStyle/>
          <a:p>
            <a:r>
              <a:rPr lang="en-US" b="1" dirty="0"/>
              <a:t>Industry: </a:t>
            </a:r>
          </a:p>
          <a:p>
            <a:r>
              <a:rPr lang="en-US" dirty="0"/>
              <a:t> </a:t>
            </a:r>
            <a:r>
              <a:rPr lang="en-US" sz="1100" dirty="0"/>
              <a:t>AVG: 29%</a:t>
            </a:r>
          </a:p>
        </p:txBody>
      </p:sp>
      <p:pic>
        <p:nvPicPr>
          <p:cNvPr id="4" name="Picture 3" descr="Chart, waterfall chart&#10;&#10;Description automatically generated">
            <a:extLst>
              <a:ext uri="{FF2B5EF4-FFF2-40B4-BE49-F238E27FC236}">
                <a16:creationId xmlns:a16="http://schemas.microsoft.com/office/drawing/2014/main" id="{1C16F75D-E01E-9743-9973-FF734D91EC9F}"/>
              </a:ext>
            </a:extLst>
          </p:cNvPr>
          <p:cNvPicPr>
            <a:picLocks noChangeAspect="1"/>
          </p:cNvPicPr>
          <p:nvPr/>
        </p:nvPicPr>
        <p:blipFill rotWithShape="1">
          <a:blip r:embed="rId2">
            <a:extLst>
              <a:ext uri="{28A0092B-C50C-407E-A947-70E740481C1C}">
                <a14:useLocalDpi xmlns:a14="http://schemas.microsoft.com/office/drawing/2010/main" val="0"/>
              </a:ext>
            </a:extLst>
          </a:blip>
          <a:srcRect r="18390"/>
          <a:stretch/>
        </p:blipFill>
        <p:spPr>
          <a:xfrm>
            <a:off x="646331" y="911689"/>
            <a:ext cx="8954869" cy="5822950"/>
          </a:xfrm>
          <a:prstGeom prst="rect">
            <a:avLst/>
          </a:prstGeom>
        </p:spPr>
      </p:pic>
      <p:sp>
        <p:nvSpPr>
          <p:cNvPr id="8" name="Rectangle 7">
            <a:extLst>
              <a:ext uri="{FF2B5EF4-FFF2-40B4-BE49-F238E27FC236}">
                <a16:creationId xmlns:a16="http://schemas.microsoft.com/office/drawing/2014/main" id="{192AF269-35B3-3A41-9A14-D8F6ED07A636}"/>
              </a:ext>
            </a:extLst>
          </p:cNvPr>
          <p:cNvSpPr/>
          <p:nvPr/>
        </p:nvSpPr>
        <p:spPr>
          <a:xfrm>
            <a:off x="7859560" y="679696"/>
            <a:ext cx="1085554" cy="253916"/>
          </a:xfrm>
          <a:prstGeom prst="rect">
            <a:avLst/>
          </a:prstGeom>
        </p:spPr>
        <p:txBody>
          <a:bodyPr wrap="square">
            <a:spAutoFit/>
          </a:bodyPr>
          <a:lstStyle/>
          <a:p>
            <a:r>
              <a:rPr lang="en-US" sz="1050" dirty="0">
                <a:solidFill>
                  <a:schemeClr val="accent6">
                    <a:lumMod val="50000"/>
                  </a:schemeClr>
                </a:solidFill>
              </a:rPr>
              <a:t>43% converted</a:t>
            </a:r>
          </a:p>
        </p:txBody>
      </p:sp>
      <p:sp>
        <p:nvSpPr>
          <p:cNvPr id="9" name="Rectangle 8">
            <a:extLst>
              <a:ext uri="{FF2B5EF4-FFF2-40B4-BE49-F238E27FC236}">
                <a16:creationId xmlns:a16="http://schemas.microsoft.com/office/drawing/2014/main" id="{CCDFAC7C-C165-3743-8E9D-CD905FE23696}"/>
              </a:ext>
            </a:extLst>
          </p:cNvPr>
          <p:cNvSpPr/>
          <p:nvPr/>
        </p:nvSpPr>
        <p:spPr>
          <a:xfrm>
            <a:off x="4268880" y="1765407"/>
            <a:ext cx="1085554" cy="253916"/>
          </a:xfrm>
          <a:prstGeom prst="rect">
            <a:avLst/>
          </a:prstGeom>
        </p:spPr>
        <p:txBody>
          <a:bodyPr wrap="square">
            <a:spAutoFit/>
          </a:bodyPr>
          <a:lstStyle/>
          <a:p>
            <a:r>
              <a:rPr lang="en-US" sz="1050" dirty="0">
                <a:solidFill>
                  <a:schemeClr val="accent6">
                    <a:lumMod val="50000"/>
                  </a:schemeClr>
                </a:solidFill>
              </a:rPr>
              <a:t>53% converted</a:t>
            </a:r>
          </a:p>
        </p:txBody>
      </p:sp>
      <p:sp>
        <p:nvSpPr>
          <p:cNvPr id="10" name="Rectangle 9">
            <a:extLst>
              <a:ext uri="{FF2B5EF4-FFF2-40B4-BE49-F238E27FC236}">
                <a16:creationId xmlns:a16="http://schemas.microsoft.com/office/drawing/2014/main" id="{9DBD64C0-00B2-AD44-8DDD-2D5ABDE0C59E}"/>
              </a:ext>
            </a:extLst>
          </p:cNvPr>
          <p:cNvSpPr/>
          <p:nvPr/>
        </p:nvSpPr>
        <p:spPr>
          <a:xfrm>
            <a:off x="3946580" y="2334669"/>
            <a:ext cx="1267169" cy="253916"/>
          </a:xfrm>
          <a:prstGeom prst="rect">
            <a:avLst/>
          </a:prstGeom>
        </p:spPr>
        <p:txBody>
          <a:bodyPr wrap="square">
            <a:spAutoFit/>
          </a:bodyPr>
          <a:lstStyle/>
          <a:p>
            <a:r>
              <a:rPr lang="en-US" sz="1050" dirty="0"/>
              <a:t>18% converted</a:t>
            </a:r>
          </a:p>
        </p:txBody>
      </p:sp>
      <p:pic>
        <p:nvPicPr>
          <p:cNvPr id="11" name="Graphic 10" descr="Smiling face outline">
            <a:extLst>
              <a:ext uri="{FF2B5EF4-FFF2-40B4-BE49-F238E27FC236}">
                <a16:creationId xmlns:a16="http://schemas.microsoft.com/office/drawing/2014/main" id="{F1800A60-EA69-6143-AC93-28744F1C822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909010" y="806654"/>
            <a:ext cx="410142" cy="410142"/>
          </a:xfrm>
          <a:prstGeom prst="rect">
            <a:avLst/>
          </a:prstGeom>
        </p:spPr>
      </p:pic>
      <p:pic>
        <p:nvPicPr>
          <p:cNvPr id="12" name="Graphic 11" descr="Smiling face outline">
            <a:extLst>
              <a:ext uri="{FF2B5EF4-FFF2-40B4-BE49-F238E27FC236}">
                <a16:creationId xmlns:a16="http://schemas.microsoft.com/office/drawing/2014/main" id="{C7C11CB1-9A77-CD49-A174-70B081A8D31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909010" y="1716773"/>
            <a:ext cx="410142" cy="410142"/>
          </a:xfrm>
          <a:prstGeom prst="rect">
            <a:avLst/>
          </a:prstGeom>
        </p:spPr>
      </p:pic>
      <p:pic>
        <p:nvPicPr>
          <p:cNvPr id="13" name="Graphic 12" descr="Sad face outline">
            <a:extLst>
              <a:ext uri="{FF2B5EF4-FFF2-40B4-BE49-F238E27FC236}">
                <a16:creationId xmlns:a16="http://schemas.microsoft.com/office/drawing/2014/main" id="{37D6F55F-A8E6-8E45-A19A-9BC96057698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50830" y="2193084"/>
            <a:ext cx="395501" cy="395501"/>
          </a:xfrm>
          <a:prstGeom prst="rect">
            <a:avLst/>
          </a:prstGeom>
        </p:spPr>
      </p:pic>
      <p:pic>
        <p:nvPicPr>
          <p:cNvPr id="14" name="Picture 13" descr="Chart&#10;&#10;Description automatically generated">
            <a:extLst>
              <a:ext uri="{FF2B5EF4-FFF2-40B4-BE49-F238E27FC236}">
                <a16:creationId xmlns:a16="http://schemas.microsoft.com/office/drawing/2014/main" id="{C214B1C6-A63C-F24F-8F2B-15FA72030257}"/>
              </a:ext>
            </a:extLst>
          </p:cNvPr>
          <p:cNvPicPr>
            <a:picLocks noChangeAspect="1"/>
          </p:cNvPicPr>
          <p:nvPr/>
        </p:nvPicPr>
        <p:blipFill rotWithShape="1">
          <a:blip r:embed="rId7">
            <a:extLst>
              <a:ext uri="{28A0092B-C50C-407E-A947-70E740481C1C}">
                <a14:useLocalDpi xmlns:a14="http://schemas.microsoft.com/office/drawing/2010/main" val="0"/>
              </a:ext>
            </a:extLst>
          </a:blip>
          <a:srcRect l="82469" b="67855"/>
          <a:stretch/>
        </p:blipFill>
        <p:spPr>
          <a:xfrm>
            <a:off x="8402337" y="2943286"/>
            <a:ext cx="2017812" cy="971428"/>
          </a:xfrm>
          <a:prstGeom prst="rect">
            <a:avLst/>
          </a:prstGeom>
        </p:spPr>
      </p:pic>
    </p:spTree>
    <p:extLst>
      <p:ext uri="{BB962C8B-B14F-4D97-AF65-F5344CB8AC3E}">
        <p14:creationId xmlns:p14="http://schemas.microsoft.com/office/powerpoint/2010/main" val="19133581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D540F56-5C1F-634B-9180-D680D5C4ED29}"/>
              </a:ext>
            </a:extLst>
          </p:cNvPr>
          <p:cNvSpPr>
            <a:spLocks noGrp="1"/>
          </p:cNvSpPr>
          <p:nvPr>
            <p:ph type="body" sz="quarter" idx="10"/>
          </p:nvPr>
        </p:nvSpPr>
        <p:spPr/>
        <p:txBody>
          <a:bodyPr/>
          <a:lstStyle/>
          <a:p>
            <a:r>
              <a:rPr lang="en-US" dirty="0">
                <a:solidFill>
                  <a:schemeClr val="tx1">
                    <a:lumMod val="75000"/>
                    <a:lumOff val="25000"/>
                  </a:schemeClr>
                </a:solidFill>
              </a:rPr>
              <a:t>Features</a:t>
            </a:r>
            <a:r>
              <a:rPr lang="en-US" dirty="0"/>
              <a:t> </a:t>
            </a:r>
          </a:p>
        </p:txBody>
      </p:sp>
      <p:pic>
        <p:nvPicPr>
          <p:cNvPr id="3" name="Picture 2" descr="A picture containing drawing&#10;&#10;Description automatically generated">
            <a:extLst>
              <a:ext uri="{FF2B5EF4-FFF2-40B4-BE49-F238E27FC236}">
                <a16:creationId xmlns:a16="http://schemas.microsoft.com/office/drawing/2014/main" id="{FFC3F77A-D64A-C447-8CE8-88CF1DD7B0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8526" y="288540"/>
            <a:ext cx="765102" cy="765102"/>
          </a:xfrm>
          <a:prstGeom prst="rect">
            <a:avLst/>
          </a:prstGeom>
        </p:spPr>
      </p:pic>
      <p:sp>
        <p:nvSpPr>
          <p:cNvPr id="4" name="Rectangle 3">
            <a:extLst>
              <a:ext uri="{FF2B5EF4-FFF2-40B4-BE49-F238E27FC236}">
                <a16:creationId xmlns:a16="http://schemas.microsoft.com/office/drawing/2014/main" id="{5F4FBDA6-42A6-BA49-B16E-5FFD7F3B571E}"/>
              </a:ext>
            </a:extLst>
          </p:cNvPr>
          <p:cNvSpPr/>
          <p:nvPr/>
        </p:nvSpPr>
        <p:spPr>
          <a:xfrm>
            <a:off x="6243020" y="5519519"/>
            <a:ext cx="6096000" cy="1200329"/>
          </a:xfrm>
          <a:prstGeom prst="rect">
            <a:avLst/>
          </a:prstGeom>
        </p:spPr>
        <p:txBody>
          <a:bodyPr>
            <a:spAutoFit/>
          </a:bodyPr>
          <a:lstStyle/>
          <a:p>
            <a:pPr marL="171450" indent="-171450">
              <a:buFont typeface="Courier New" panose="02070309020205020404" pitchFamily="49" charset="0"/>
              <a:buChar char="o"/>
            </a:pPr>
            <a:r>
              <a:rPr lang="en-US" dirty="0">
                <a:solidFill>
                  <a:srgbClr val="00B0F0"/>
                </a:solidFill>
                <a:latin typeface="Arial" panose="020B0604020202020204" pitchFamily="34" charset="0"/>
              </a:rPr>
              <a:t>Dataset 1</a:t>
            </a:r>
            <a:r>
              <a:rPr lang="en-US" dirty="0">
                <a:solidFill>
                  <a:srgbClr val="000000"/>
                </a:solidFill>
                <a:latin typeface="Arial" panose="020B0604020202020204" pitchFamily="34" charset="0"/>
              </a:rPr>
              <a:t>: Base</a:t>
            </a:r>
          </a:p>
          <a:p>
            <a:pPr marL="171450" indent="-171450">
              <a:buFont typeface="Courier New" panose="02070309020205020404" pitchFamily="49" charset="0"/>
              <a:buChar char="o"/>
            </a:pPr>
            <a:r>
              <a:rPr lang="en-US" dirty="0">
                <a:solidFill>
                  <a:schemeClr val="accent6"/>
                </a:solidFill>
                <a:latin typeface="Arial" panose="020B0604020202020204" pitchFamily="34" charset="0"/>
              </a:rPr>
              <a:t>Dataset 2</a:t>
            </a:r>
            <a:r>
              <a:rPr lang="en-US" dirty="0">
                <a:solidFill>
                  <a:srgbClr val="000000"/>
                </a:solidFill>
                <a:latin typeface="Arial" panose="020B0604020202020204" pitchFamily="34" charset="0"/>
              </a:rPr>
              <a:t>: Base + special-features</a:t>
            </a:r>
          </a:p>
          <a:p>
            <a:pPr marL="171450" indent="-171450">
              <a:buFont typeface="Courier New" panose="02070309020205020404" pitchFamily="49" charset="0"/>
              <a:buChar char="o"/>
            </a:pPr>
            <a:r>
              <a:rPr lang="en-US" dirty="0">
                <a:solidFill>
                  <a:srgbClr val="FFC000"/>
                </a:solidFill>
                <a:latin typeface="Arial" panose="020B0604020202020204" pitchFamily="34" charset="0"/>
              </a:rPr>
              <a:t>Dataset 3</a:t>
            </a:r>
            <a:r>
              <a:rPr lang="en-US" dirty="0">
                <a:solidFill>
                  <a:srgbClr val="000000"/>
                </a:solidFill>
                <a:latin typeface="Arial" panose="020B0604020202020204" pitchFamily="34" charset="0"/>
              </a:rPr>
              <a:t>: Base + cross-features</a:t>
            </a:r>
          </a:p>
          <a:p>
            <a:pPr marL="171450" indent="-171450">
              <a:buFont typeface="Courier New" panose="02070309020205020404" pitchFamily="49" charset="0"/>
              <a:buChar char="o"/>
            </a:pPr>
            <a:r>
              <a:rPr lang="en-US" dirty="0">
                <a:solidFill>
                  <a:srgbClr val="FF0000"/>
                </a:solidFill>
                <a:latin typeface="Arial" panose="020B0604020202020204" pitchFamily="34" charset="0"/>
              </a:rPr>
              <a:t>Dataset 4</a:t>
            </a:r>
            <a:r>
              <a:rPr lang="en-US" dirty="0">
                <a:latin typeface="Arial" panose="020B0604020202020204" pitchFamily="34" charset="0"/>
              </a:rPr>
              <a:t>: Base + </a:t>
            </a:r>
            <a:r>
              <a:rPr lang="en-US" dirty="0">
                <a:solidFill>
                  <a:srgbClr val="000000"/>
                </a:solidFill>
                <a:latin typeface="Arial" panose="020B0604020202020204" pitchFamily="34" charset="0"/>
              </a:rPr>
              <a:t>special-features + cross-features</a:t>
            </a:r>
          </a:p>
        </p:txBody>
      </p:sp>
      <p:sp>
        <p:nvSpPr>
          <p:cNvPr id="5" name="TextBox 4">
            <a:extLst>
              <a:ext uri="{FF2B5EF4-FFF2-40B4-BE49-F238E27FC236}">
                <a16:creationId xmlns:a16="http://schemas.microsoft.com/office/drawing/2014/main" id="{76524E86-ECEF-DB45-B272-9C15DA3C6A3B}"/>
              </a:ext>
            </a:extLst>
          </p:cNvPr>
          <p:cNvSpPr txBox="1"/>
          <p:nvPr/>
        </p:nvSpPr>
        <p:spPr>
          <a:xfrm>
            <a:off x="323529" y="2130610"/>
            <a:ext cx="10502314" cy="800219"/>
          </a:xfrm>
          <a:prstGeom prst="rect">
            <a:avLst/>
          </a:prstGeom>
          <a:noFill/>
        </p:spPr>
        <p:txBody>
          <a:bodyPr wrap="square" rtlCol="0">
            <a:spAutoFit/>
          </a:bodyPr>
          <a:lstStyle/>
          <a:p>
            <a:r>
              <a:rPr lang="en-US" b="1" dirty="0">
                <a:solidFill>
                  <a:schemeClr val="accent1">
                    <a:lumMod val="75000"/>
                  </a:schemeClr>
                </a:solidFill>
              </a:rPr>
              <a:t>Base Features</a:t>
            </a:r>
            <a:r>
              <a:rPr lang="en-US" sz="1700" b="1" dirty="0">
                <a:solidFill>
                  <a:schemeClr val="accent1">
                    <a:lumMod val="75000"/>
                  </a:schemeClr>
                </a:solidFill>
              </a:rPr>
              <a:t>:</a:t>
            </a:r>
            <a:r>
              <a:rPr lang="en-US" sz="1700" dirty="0"/>
              <a:t>  </a:t>
            </a:r>
            <a:r>
              <a:rPr lang="en-AU" sz="1400" dirty="0" err="1"/>
              <a:t>Business_Type</a:t>
            </a:r>
            <a:r>
              <a:rPr lang="en-AU" sz="1400" dirty="0"/>
              <a:t>, Industry, </a:t>
            </a:r>
            <a:r>
              <a:rPr lang="en-AU" sz="1400" dirty="0" err="1"/>
              <a:t>Industry_Sub_Type</a:t>
            </a:r>
            <a:r>
              <a:rPr lang="en-AU" sz="1400" dirty="0"/>
              <a:t>, </a:t>
            </a:r>
            <a:r>
              <a:rPr lang="en-AU" sz="1400" dirty="0" err="1"/>
              <a:t>Is_External</a:t>
            </a:r>
            <a:r>
              <a:rPr lang="en-AU" sz="1400" dirty="0"/>
              <a:t>, </a:t>
            </a:r>
            <a:r>
              <a:rPr lang="en-AU" sz="1400" dirty="0" err="1"/>
              <a:t>ParentId</a:t>
            </a:r>
            <a:r>
              <a:rPr lang="en-AU" sz="1400" dirty="0"/>
              <a:t>, </a:t>
            </a:r>
            <a:r>
              <a:rPr lang="en-AU" sz="1400" dirty="0" err="1"/>
              <a:t>RecordType.Name</a:t>
            </a:r>
            <a:r>
              <a:rPr lang="en-US" altLang="zh-CN" sz="1400" dirty="0"/>
              <a:t>,</a:t>
            </a:r>
            <a:r>
              <a:rPr lang="zh-CN" altLang="en-US" sz="1400" dirty="0"/>
              <a:t> </a:t>
            </a:r>
            <a:endParaRPr lang="en-AU" altLang="zh-CN" sz="1400" dirty="0"/>
          </a:p>
          <a:p>
            <a:r>
              <a:rPr lang="en-AU" sz="1400" dirty="0"/>
              <a:t>		</a:t>
            </a:r>
            <a:r>
              <a:rPr lang="en-AU" sz="1400" dirty="0" err="1"/>
              <a:t>RICE_Supported</a:t>
            </a:r>
            <a:r>
              <a:rPr lang="en-AU" sz="1400" dirty="0"/>
              <a:t>, </a:t>
            </a:r>
            <a:r>
              <a:rPr lang="en-AU" sz="1400" dirty="0" err="1"/>
              <a:t>Parent_Opportunity</a:t>
            </a:r>
            <a:r>
              <a:rPr lang="en-AU" sz="1400" dirty="0"/>
              <a:t>, </a:t>
            </a:r>
            <a:r>
              <a:rPr lang="en-AU" sz="1400" dirty="0" err="1"/>
              <a:t>CreatedMonth</a:t>
            </a:r>
            <a:r>
              <a:rPr lang="en-AU" sz="1400" dirty="0"/>
              <a:t>, </a:t>
            </a:r>
            <a:r>
              <a:rPr lang="en-AU" sz="1400" dirty="0" err="1"/>
              <a:t>CreatedYear</a:t>
            </a:r>
            <a:r>
              <a:rPr lang="en-AU" sz="1400" dirty="0"/>
              <a:t>, </a:t>
            </a:r>
            <a:r>
              <a:rPr lang="en-AU" sz="1400" dirty="0" err="1"/>
              <a:t>Lead_Faculty</a:t>
            </a:r>
            <a:r>
              <a:rPr lang="en-AU" sz="1400" dirty="0"/>
              <a:t>, </a:t>
            </a:r>
            <a:r>
              <a:rPr lang="en-AU" sz="1400" dirty="0" err="1"/>
              <a:t>Lead_School</a:t>
            </a:r>
            <a:r>
              <a:rPr lang="en-AU" sz="1400" dirty="0"/>
              <a:t>, </a:t>
            </a:r>
          </a:p>
          <a:p>
            <a:r>
              <a:rPr lang="en-AU" sz="1400" dirty="0"/>
              <a:t> 		</a:t>
            </a:r>
            <a:r>
              <a:rPr lang="en-AU" sz="1400" b="1" dirty="0" err="1"/>
              <a:t>tasks_events</a:t>
            </a:r>
            <a:r>
              <a:rPr lang="en-AU" sz="1400" b="1" dirty="0"/>
              <a:t> (binary variable)</a:t>
            </a:r>
          </a:p>
        </p:txBody>
      </p:sp>
      <p:sp>
        <p:nvSpPr>
          <p:cNvPr id="6" name="Rectangle 5">
            <a:extLst>
              <a:ext uri="{FF2B5EF4-FFF2-40B4-BE49-F238E27FC236}">
                <a16:creationId xmlns:a16="http://schemas.microsoft.com/office/drawing/2014/main" id="{769FDB09-3F31-9144-89FA-67E2BC150269}"/>
              </a:ext>
            </a:extLst>
          </p:cNvPr>
          <p:cNvSpPr/>
          <p:nvPr/>
        </p:nvSpPr>
        <p:spPr>
          <a:xfrm>
            <a:off x="3795819" y="1227851"/>
            <a:ext cx="4600362" cy="369332"/>
          </a:xfrm>
          <a:prstGeom prst="rect">
            <a:avLst/>
          </a:prstGeom>
        </p:spPr>
        <p:txBody>
          <a:bodyPr wrap="none">
            <a:spAutoFit/>
          </a:bodyPr>
          <a:lstStyle/>
          <a:p>
            <a:r>
              <a:rPr lang="en-US" b="1" dirty="0">
                <a:solidFill>
                  <a:schemeClr val="bg2">
                    <a:lumMod val="50000"/>
                  </a:schemeClr>
                </a:solidFill>
              </a:rPr>
              <a:t>Account, Opportunity, </a:t>
            </a:r>
            <a:r>
              <a:rPr lang="en-US" b="1" dirty="0">
                <a:solidFill>
                  <a:srgbClr val="FF0000"/>
                </a:solidFill>
              </a:rPr>
              <a:t>Tasks and Events</a:t>
            </a:r>
          </a:p>
        </p:txBody>
      </p:sp>
      <p:sp>
        <p:nvSpPr>
          <p:cNvPr id="7" name="TextBox 6">
            <a:extLst>
              <a:ext uri="{FF2B5EF4-FFF2-40B4-BE49-F238E27FC236}">
                <a16:creationId xmlns:a16="http://schemas.microsoft.com/office/drawing/2014/main" id="{F8E70EF3-27B1-AB4F-A473-42D0894D3F83}"/>
              </a:ext>
            </a:extLst>
          </p:cNvPr>
          <p:cNvSpPr txBox="1"/>
          <p:nvPr/>
        </p:nvSpPr>
        <p:spPr>
          <a:xfrm>
            <a:off x="323529" y="3123196"/>
            <a:ext cx="8029762" cy="2369880"/>
          </a:xfrm>
          <a:prstGeom prst="rect">
            <a:avLst/>
          </a:prstGeom>
          <a:noFill/>
        </p:spPr>
        <p:txBody>
          <a:bodyPr wrap="none" rtlCol="0">
            <a:spAutoFit/>
          </a:bodyPr>
          <a:lstStyle/>
          <a:p>
            <a:r>
              <a:rPr lang="en-AU" b="1" dirty="0">
                <a:solidFill>
                  <a:schemeClr val="accent1">
                    <a:lumMod val="75000"/>
                  </a:schemeClr>
                </a:solidFill>
              </a:rPr>
              <a:t>Cross Features:</a:t>
            </a:r>
            <a:r>
              <a:rPr lang="en-AU" dirty="0"/>
              <a:t> </a:t>
            </a:r>
          </a:p>
          <a:p>
            <a:pPr marL="742950" lvl="1" indent="-285750">
              <a:buFont typeface="Arial" panose="020B0604020202020204" pitchFamily="34" charset="0"/>
              <a:buChar char="•"/>
            </a:pPr>
            <a:r>
              <a:rPr lang="en-AU" sz="1400" dirty="0"/>
              <a:t>opportunity type * industry type (</a:t>
            </a:r>
            <a:r>
              <a:rPr lang="en-AU" sz="1400" dirty="0" err="1"/>
              <a:t>oppo_Industry</a:t>
            </a:r>
            <a:r>
              <a:rPr lang="en-AU" sz="1400" dirty="0"/>
              <a:t>), </a:t>
            </a:r>
          </a:p>
          <a:p>
            <a:pPr marL="742950" lvl="1" indent="-285750">
              <a:buFont typeface="Arial" panose="020B0604020202020204" pitchFamily="34" charset="0"/>
              <a:buChar char="•"/>
            </a:pPr>
            <a:r>
              <a:rPr lang="en-AU" sz="1400" dirty="0"/>
              <a:t>faculty * opportunity type (</a:t>
            </a:r>
            <a:r>
              <a:rPr lang="en-AU" sz="1400" dirty="0" err="1"/>
              <a:t>fac_oppo</a:t>
            </a:r>
            <a:r>
              <a:rPr lang="en-AU" sz="1400" dirty="0"/>
              <a:t>), </a:t>
            </a:r>
          </a:p>
          <a:p>
            <a:pPr marL="742950" lvl="1" indent="-285750">
              <a:buFont typeface="Arial" panose="020B0604020202020204" pitchFamily="34" charset="0"/>
              <a:buChar char="•"/>
            </a:pPr>
            <a:r>
              <a:rPr lang="en-AU" sz="1400" dirty="0"/>
              <a:t>opportunity type * business type (</a:t>
            </a:r>
            <a:r>
              <a:rPr lang="en-AU" sz="1400" dirty="0" err="1"/>
              <a:t>oppo_busi</a:t>
            </a:r>
            <a:r>
              <a:rPr lang="en-AU" sz="1400" dirty="0"/>
              <a:t>)</a:t>
            </a:r>
          </a:p>
          <a:p>
            <a:endParaRPr lang="en-AU" dirty="0"/>
          </a:p>
          <a:p>
            <a:r>
              <a:rPr lang="en-AU" b="1" dirty="0">
                <a:solidFill>
                  <a:schemeClr val="accent1">
                    <a:lumMod val="75000"/>
                  </a:schemeClr>
                </a:solidFill>
              </a:rPr>
              <a:t>Special Features:</a:t>
            </a:r>
            <a:endParaRPr lang="en-AU" dirty="0"/>
          </a:p>
          <a:p>
            <a:pPr marL="742950" lvl="1" indent="-285750">
              <a:buFont typeface="Arial" panose="020B0604020202020204" pitchFamily="34" charset="0"/>
              <a:buChar char="•"/>
            </a:pPr>
            <a:r>
              <a:rPr lang="en-AU" sz="1700" b="1" dirty="0">
                <a:solidFill>
                  <a:schemeClr val="accent6">
                    <a:lumMod val="50000"/>
                  </a:schemeClr>
                </a:solidFill>
              </a:rPr>
              <a:t>RN</a:t>
            </a:r>
            <a:r>
              <a:rPr lang="en-AU" dirty="0"/>
              <a:t>: </a:t>
            </a:r>
            <a:r>
              <a:rPr lang="en-AU" sz="1400" dirty="0"/>
              <a:t>The total number of opportunities created with the same account. (i.e. Row Number)</a:t>
            </a:r>
            <a:endParaRPr lang="en-AU" dirty="0"/>
          </a:p>
          <a:p>
            <a:pPr marL="742950" lvl="1" indent="-285750">
              <a:buFont typeface="Arial" panose="020B0604020202020204" pitchFamily="34" charset="0"/>
              <a:buChar char="•"/>
            </a:pPr>
            <a:r>
              <a:rPr lang="en-AU" sz="1700" b="1" dirty="0" err="1">
                <a:solidFill>
                  <a:schemeClr val="accent6">
                    <a:lumMod val="50000"/>
                  </a:schemeClr>
                </a:solidFill>
              </a:rPr>
              <a:t>f_won_before</a:t>
            </a:r>
            <a:r>
              <a:rPr lang="en-AU" sz="1400" dirty="0"/>
              <a:t>: Flag if a previous opportunity has been won with this account before.</a:t>
            </a:r>
          </a:p>
          <a:p>
            <a:pPr marL="742950" lvl="1" indent="-285750">
              <a:buFont typeface="Arial" panose="020B0604020202020204" pitchFamily="34" charset="0"/>
              <a:buChar char="•"/>
            </a:pPr>
            <a:r>
              <a:rPr lang="en-AU" sz="1700" b="1" dirty="0">
                <a:solidFill>
                  <a:schemeClr val="accent6">
                    <a:lumMod val="50000"/>
                  </a:schemeClr>
                </a:solidFill>
              </a:rPr>
              <a:t>Days</a:t>
            </a:r>
            <a:r>
              <a:rPr lang="en-AU" sz="1700" dirty="0"/>
              <a:t>: </a:t>
            </a:r>
            <a:r>
              <a:rPr lang="en-AU" sz="1400" dirty="0"/>
              <a:t>How many days were the opportunity opened.</a:t>
            </a:r>
          </a:p>
        </p:txBody>
      </p:sp>
    </p:spTree>
    <p:extLst>
      <p:ext uri="{BB962C8B-B14F-4D97-AF65-F5344CB8AC3E}">
        <p14:creationId xmlns:p14="http://schemas.microsoft.com/office/powerpoint/2010/main" val="1718251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7" grpId="0"/>
    </p:bldLst>
  </p:timing>
</p:sld>
</file>

<file path=ppt/tags/tag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00458"/>
  <p:tag name="KSO_WM_SLIDE_ID" val="diagram20200458_1"/>
  <p:tag name="KSO_WM_TEMPLATE_SUBCATEGORY" val="0"/>
  <p:tag name="KSO_WM_SLIDE_TYPE" val="text"/>
  <p:tag name="KSO_WM_SLIDE_SUBTYPE" val="picTxt"/>
  <p:tag name="KSO_WM_SLIDE_ITEM_CNT" val="0"/>
  <p:tag name="KSO_WM_SLIDE_INDEX" val="1"/>
  <p:tag name="KSO_WM_UNIT_SHOW_EDIT_AREA_INDICATION" val="1"/>
  <p:tag name="KSO_WM_SLIDE_SIZE" val="739*295"/>
  <p:tag name="KSO_WM_SLIDE_POSITION" val="110*121"/>
  <p:tag name="KSO_WM_TAG_VERSION" val="1.0"/>
  <p:tag name="KSO_WM_SLIDE_LAYOUT" val="a_d_f"/>
  <p:tag name="KSO_WM_SLIDE_LAYOUT_CNT" val="1_2_1"/>
  <p:tag name="KSO_WM_SLIDE_LAYOUT_INFO" val="{&quot;direction&quot;:0,&quot;horizontalAlign&quot;:-1,&quot;verticalAlign&quot;:-1,&quot;type&quot;:1,&quot;diagramDirection&quot;:0,&quot;canSetOverLayout&quot;:0,&quot;isOverLayout&quot;:0,&quot;backgroundInfo&quot;:[{&quot;type&quot;:&quot;general&quot;,&quot;left&quot;:0.0,&quot;top&quot;:0.0,&quot;right&quot;:0.0,&quot;bottom&quot;:0.0}]}"/>
  <p:tag name="KSO_WM_SLIDE_BACKGROUND" val="[&quot;general&quot;]"/>
  <p:tag name="KSO_WM_SLIDE_RATIO" val="1.777778"/>
</p:tagLst>
</file>

<file path=ppt/theme/theme1.xml><?xml version="1.0" encoding="utf-8"?>
<a:theme xmlns:a="http://schemas.openxmlformats.org/drawingml/2006/main" name="Contents Slide Master">
  <a:themeElements>
    <a:clrScheme name="2019-Business plan">
      <a:dk1>
        <a:sysClr val="windowText" lastClr="000000"/>
      </a:dk1>
      <a:lt1>
        <a:sysClr val="window" lastClr="FFFFFF"/>
      </a:lt1>
      <a:dk2>
        <a:srgbClr val="44546A"/>
      </a:dk2>
      <a:lt2>
        <a:srgbClr val="E7E6E6"/>
      </a:lt2>
      <a:accent1>
        <a:srgbClr val="5EBEE4"/>
      </a:accent1>
      <a:accent2>
        <a:srgbClr val="4CD6B0"/>
      </a:accent2>
      <a:accent3>
        <a:srgbClr val="98DC56"/>
      </a:accent3>
      <a:accent4>
        <a:srgbClr val="5EBEE4"/>
      </a:accent4>
      <a:accent5>
        <a:srgbClr val="4CD6B0"/>
      </a:accent5>
      <a:accent6>
        <a:srgbClr val="98DC56"/>
      </a:accent6>
      <a:hlink>
        <a:srgbClr val="BFBFBF"/>
      </a:hlink>
      <a:folHlink>
        <a:srgbClr val="BFBFBF"/>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1591</TotalTime>
  <Words>2511</Words>
  <Application>Microsoft Macintosh PowerPoint</Application>
  <PresentationFormat>Widescreen</PresentationFormat>
  <Paragraphs>320</Paragraphs>
  <Slides>21</Slides>
  <Notes>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Arial</vt:lpstr>
      <vt:lpstr>Calibri</vt:lpstr>
      <vt:lpstr>Courier New</vt:lpstr>
      <vt:lpstr>Gurmukhi MN</vt:lpstr>
      <vt:lpstr>Times New Roman</vt:lpstr>
      <vt:lpstr>Contents Slide Master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Xin Li</dc:creator>
  <cp:lastModifiedBy>ziyan zhao</cp:lastModifiedBy>
  <cp:revision>162</cp:revision>
  <dcterms:created xsi:type="dcterms:W3CDTF">2020-10-19T03:32:08Z</dcterms:created>
  <dcterms:modified xsi:type="dcterms:W3CDTF">2020-10-21T14:24:33Z</dcterms:modified>
</cp:coreProperties>
</file>